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9" r:id="rId2"/>
    <p:sldId id="257" r:id="rId3"/>
    <p:sldId id="290" r:id="rId4"/>
    <p:sldId id="291" r:id="rId5"/>
    <p:sldId id="292" r:id="rId6"/>
    <p:sldId id="293" r:id="rId7"/>
    <p:sldId id="294" r:id="rId8"/>
    <p:sldId id="295" r:id="rId9"/>
    <p:sldId id="296" r:id="rId10"/>
    <p:sldId id="297" r:id="rId11"/>
    <p:sldId id="298" r:id="rId12"/>
    <p:sldId id="299" r:id="rId13"/>
    <p:sldId id="300" r:id="rId14"/>
    <p:sldId id="301" r:id="rId15"/>
    <p:sldId id="302" r:id="rId16"/>
    <p:sldId id="305" r:id="rId17"/>
    <p:sldId id="303" r:id="rId18"/>
    <p:sldId id="306" r:id="rId19"/>
    <p:sldId id="307" r:id="rId20"/>
    <p:sldId id="308" r:id="rId21"/>
    <p:sldId id="309" r:id="rId22"/>
    <p:sldId id="310" r:id="rId23"/>
    <p:sldId id="311" r:id="rId24"/>
    <p:sldId id="312" r:id="rId25"/>
    <p:sldId id="313" r:id="rId26"/>
    <p:sldId id="314" r:id="rId27"/>
    <p:sldId id="286" r:id="rId28"/>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89"/>
    <p:restoredTop sz="94713"/>
  </p:normalViewPr>
  <p:slideViewPr>
    <p:cSldViewPr snapToGrid="0" snapToObjects="1">
      <p:cViewPr varScale="1">
        <p:scale>
          <a:sx n="68" d="100"/>
          <a:sy n="68" d="100"/>
        </p:scale>
        <p:origin x="-972" y="-96"/>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45EA7B-2FB0-F64D-9D4C-807B6966F3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x-none"/>
          </a:p>
        </p:txBody>
      </p:sp>
      <p:sp>
        <p:nvSpPr>
          <p:cNvPr id="3" name="Subtitle 2">
            <a:extLst>
              <a:ext uri="{FF2B5EF4-FFF2-40B4-BE49-F238E27FC236}">
                <a16:creationId xmlns:a16="http://schemas.microsoft.com/office/drawing/2014/main" xmlns="" id="{4E3ADB95-79D5-1D44-B809-F29269C9B3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x-none"/>
          </a:p>
        </p:txBody>
      </p:sp>
      <p:sp>
        <p:nvSpPr>
          <p:cNvPr id="4" name="Date Placeholder 3">
            <a:extLst>
              <a:ext uri="{FF2B5EF4-FFF2-40B4-BE49-F238E27FC236}">
                <a16:creationId xmlns:a16="http://schemas.microsoft.com/office/drawing/2014/main" xmlns="" id="{4E3F8FC3-FF36-574F-AF3E-8AF2DB25A9F0}"/>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5" name="Footer Placeholder 4">
            <a:extLst>
              <a:ext uri="{FF2B5EF4-FFF2-40B4-BE49-F238E27FC236}">
                <a16:creationId xmlns:a16="http://schemas.microsoft.com/office/drawing/2014/main" xmlns="" id="{4A1F7651-5C2B-B745-91A4-1C6A80BD1CAE}"/>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D54D89FF-0513-C445-B002-49EB0D15613B}"/>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1493675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BBAF17-C3C7-6C4A-92AF-FDAF8871706A}"/>
              </a:ext>
            </a:extLst>
          </p:cNvPr>
          <p:cNvSpPr>
            <a:spLocks noGrp="1"/>
          </p:cNvSpPr>
          <p:nvPr>
            <p:ph type="title"/>
          </p:nvPr>
        </p:nvSpPr>
        <p:spPr/>
        <p:txBody>
          <a:bodyPr/>
          <a:lstStyle/>
          <a:p>
            <a:r>
              <a:rPr lang="en-GB"/>
              <a:t>Click to edit Master title style</a:t>
            </a:r>
            <a:endParaRPr lang="x-none"/>
          </a:p>
        </p:txBody>
      </p:sp>
      <p:sp>
        <p:nvSpPr>
          <p:cNvPr id="3" name="Vertical Text Placeholder 2">
            <a:extLst>
              <a:ext uri="{FF2B5EF4-FFF2-40B4-BE49-F238E27FC236}">
                <a16:creationId xmlns:a16="http://schemas.microsoft.com/office/drawing/2014/main" xmlns="" id="{151A643F-5F1C-BC43-9CBA-E0675DFD919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xmlns="" id="{1F083B0E-64A7-AB48-B4A7-DE7893EC64D8}"/>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5" name="Footer Placeholder 4">
            <a:extLst>
              <a:ext uri="{FF2B5EF4-FFF2-40B4-BE49-F238E27FC236}">
                <a16:creationId xmlns:a16="http://schemas.microsoft.com/office/drawing/2014/main" xmlns="" id="{627D3B5A-3928-2843-A7FE-CFCFC7A7A04F}"/>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9BD0B62D-A017-3F40-B173-413EAE0FE86E}"/>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2998746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A53E20AD-9577-FD46-B89E-5891CCE7FED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x-none"/>
          </a:p>
        </p:txBody>
      </p:sp>
      <p:sp>
        <p:nvSpPr>
          <p:cNvPr id="3" name="Vertical Text Placeholder 2">
            <a:extLst>
              <a:ext uri="{FF2B5EF4-FFF2-40B4-BE49-F238E27FC236}">
                <a16:creationId xmlns:a16="http://schemas.microsoft.com/office/drawing/2014/main" xmlns="" id="{B5B9370B-4E40-7944-92B5-F535E95FF08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xmlns="" id="{1FB3F964-85E1-1E46-9FBA-D034A5C08B48}"/>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5" name="Footer Placeholder 4">
            <a:extLst>
              <a:ext uri="{FF2B5EF4-FFF2-40B4-BE49-F238E27FC236}">
                <a16:creationId xmlns:a16="http://schemas.microsoft.com/office/drawing/2014/main" xmlns="" id="{7535AE96-1FD6-9A43-80F3-6B6ADF87C8C9}"/>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448F2B94-5718-544E-A5A3-7342BEB5F1E2}"/>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1865956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54B0B6-C0F6-FA45-B659-28F5E29B9663}"/>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xmlns="" id="{CF41C0A7-545D-AF4F-849B-CF9E5909391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xmlns="" id="{78AB33AC-71B1-8740-8653-BE1D145FC556}"/>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5" name="Footer Placeholder 4">
            <a:extLst>
              <a:ext uri="{FF2B5EF4-FFF2-40B4-BE49-F238E27FC236}">
                <a16:creationId xmlns:a16="http://schemas.microsoft.com/office/drawing/2014/main" xmlns="" id="{05F96BCF-0A89-824A-BEFC-F4927223B2F4}"/>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7EE459C0-D8FB-F24A-A0D9-E74374BF0E40}"/>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1430054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66A920-7184-CF46-A3EF-F319820B143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x-none"/>
          </a:p>
        </p:txBody>
      </p:sp>
      <p:sp>
        <p:nvSpPr>
          <p:cNvPr id="3" name="Text Placeholder 2">
            <a:extLst>
              <a:ext uri="{FF2B5EF4-FFF2-40B4-BE49-F238E27FC236}">
                <a16:creationId xmlns:a16="http://schemas.microsoft.com/office/drawing/2014/main" xmlns="" id="{8D65EC6E-5661-3142-A048-2448E63921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9976EFD2-7037-6F43-BE70-0FE6BFAA452F}"/>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5" name="Footer Placeholder 4">
            <a:extLst>
              <a:ext uri="{FF2B5EF4-FFF2-40B4-BE49-F238E27FC236}">
                <a16:creationId xmlns:a16="http://schemas.microsoft.com/office/drawing/2014/main" xmlns="" id="{E98E0D3A-9DC7-374C-B583-A1F2089EC1E5}"/>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E52C5080-C01F-7E49-A6F5-17BD62B45D0E}"/>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2624580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C46D74-8CA3-084A-AC91-88754F43D3BE}"/>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xmlns="" id="{F31D03B1-6FA2-8F49-AF7E-3924BD5DEF4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Content Placeholder 3">
            <a:extLst>
              <a:ext uri="{FF2B5EF4-FFF2-40B4-BE49-F238E27FC236}">
                <a16:creationId xmlns:a16="http://schemas.microsoft.com/office/drawing/2014/main" xmlns="" id="{2D771150-F047-C94E-9770-6F37A539F21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Date Placeholder 4">
            <a:extLst>
              <a:ext uri="{FF2B5EF4-FFF2-40B4-BE49-F238E27FC236}">
                <a16:creationId xmlns:a16="http://schemas.microsoft.com/office/drawing/2014/main" xmlns="" id="{1045F8C6-7982-8C47-8857-01592E3C4FA6}"/>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6" name="Footer Placeholder 5">
            <a:extLst>
              <a:ext uri="{FF2B5EF4-FFF2-40B4-BE49-F238E27FC236}">
                <a16:creationId xmlns:a16="http://schemas.microsoft.com/office/drawing/2014/main" xmlns="" id="{7324FC76-F45C-7041-938A-819FED5A679D}"/>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xmlns="" id="{FA666C80-9381-574A-A7AB-BDEFA34170DE}"/>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4276443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FA5577-E9E6-8044-B64B-D844D5A4C6AD}"/>
              </a:ext>
            </a:extLst>
          </p:cNvPr>
          <p:cNvSpPr>
            <a:spLocks noGrp="1"/>
          </p:cNvSpPr>
          <p:nvPr>
            <p:ph type="title"/>
          </p:nvPr>
        </p:nvSpPr>
        <p:spPr>
          <a:xfrm>
            <a:off x="839788" y="365125"/>
            <a:ext cx="10515600" cy="1325563"/>
          </a:xfrm>
        </p:spPr>
        <p:txBody>
          <a:bodyPr/>
          <a:lstStyle/>
          <a:p>
            <a:r>
              <a:rPr lang="en-GB"/>
              <a:t>Click to edit Master title style</a:t>
            </a:r>
            <a:endParaRPr lang="x-none"/>
          </a:p>
        </p:txBody>
      </p:sp>
      <p:sp>
        <p:nvSpPr>
          <p:cNvPr id="3" name="Text Placeholder 2">
            <a:extLst>
              <a:ext uri="{FF2B5EF4-FFF2-40B4-BE49-F238E27FC236}">
                <a16:creationId xmlns:a16="http://schemas.microsoft.com/office/drawing/2014/main" xmlns="" id="{FF6E41EE-E3C2-9B48-A223-54BC273F1F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FF1F8147-4D12-0D4B-8C40-19499994531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Text Placeholder 4">
            <a:extLst>
              <a:ext uri="{FF2B5EF4-FFF2-40B4-BE49-F238E27FC236}">
                <a16:creationId xmlns:a16="http://schemas.microsoft.com/office/drawing/2014/main" xmlns="" id="{61022E53-5F6A-4F4D-89C6-802B8B2930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D6F35759-8721-0349-9B85-E5EDC0A0CCA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7" name="Date Placeholder 6">
            <a:extLst>
              <a:ext uri="{FF2B5EF4-FFF2-40B4-BE49-F238E27FC236}">
                <a16:creationId xmlns:a16="http://schemas.microsoft.com/office/drawing/2014/main" xmlns="" id="{0E92D91D-1EBE-514D-AD48-937802ACFDD6}"/>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8" name="Footer Placeholder 7">
            <a:extLst>
              <a:ext uri="{FF2B5EF4-FFF2-40B4-BE49-F238E27FC236}">
                <a16:creationId xmlns:a16="http://schemas.microsoft.com/office/drawing/2014/main" xmlns="" id="{F85410A3-F4DF-C344-8341-13C51B2EA2DA}"/>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a16="http://schemas.microsoft.com/office/drawing/2014/main" xmlns="" id="{0FC9F011-5A90-9946-98F9-31DD7D31C026}"/>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702419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3D7A07-41C5-7A41-9246-5545EE4AD1ED}"/>
              </a:ext>
            </a:extLst>
          </p:cNvPr>
          <p:cNvSpPr>
            <a:spLocks noGrp="1"/>
          </p:cNvSpPr>
          <p:nvPr>
            <p:ph type="title"/>
          </p:nvPr>
        </p:nvSpPr>
        <p:spPr/>
        <p:txBody>
          <a:bodyPr/>
          <a:lstStyle/>
          <a:p>
            <a:r>
              <a:rPr lang="en-GB"/>
              <a:t>Click to edit Master title style</a:t>
            </a:r>
            <a:endParaRPr lang="x-none"/>
          </a:p>
        </p:txBody>
      </p:sp>
      <p:sp>
        <p:nvSpPr>
          <p:cNvPr id="3" name="Date Placeholder 2">
            <a:extLst>
              <a:ext uri="{FF2B5EF4-FFF2-40B4-BE49-F238E27FC236}">
                <a16:creationId xmlns:a16="http://schemas.microsoft.com/office/drawing/2014/main" xmlns="" id="{E33033C6-543F-E049-ABB0-E4D977223C0E}"/>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4" name="Footer Placeholder 3">
            <a:extLst>
              <a:ext uri="{FF2B5EF4-FFF2-40B4-BE49-F238E27FC236}">
                <a16:creationId xmlns:a16="http://schemas.microsoft.com/office/drawing/2014/main" xmlns="" id="{A0E07788-8AB1-CB4D-B248-EEAEB0F625BD}"/>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xmlns="" id="{178827F4-9DED-2E4D-87F6-495396D9EEFB}"/>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980761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5911DED-BDB3-2B45-8D39-0F5E871177DB}"/>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3" name="Footer Placeholder 2">
            <a:extLst>
              <a:ext uri="{FF2B5EF4-FFF2-40B4-BE49-F238E27FC236}">
                <a16:creationId xmlns:a16="http://schemas.microsoft.com/office/drawing/2014/main" xmlns="" id="{94916015-1AD6-3E4B-B213-9483D61C4186}"/>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xmlns="" id="{DB914FD9-4603-8A4D-9365-96C133B5E881}"/>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1154690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E9E062-F4E4-C140-98EB-EBBB4BDF451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Content Placeholder 2">
            <a:extLst>
              <a:ext uri="{FF2B5EF4-FFF2-40B4-BE49-F238E27FC236}">
                <a16:creationId xmlns:a16="http://schemas.microsoft.com/office/drawing/2014/main" xmlns="" id="{994A7625-5FF9-2E45-ADDB-92106EE311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Text Placeholder 3">
            <a:extLst>
              <a:ext uri="{FF2B5EF4-FFF2-40B4-BE49-F238E27FC236}">
                <a16:creationId xmlns:a16="http://schemas.microsoft.com/office/drawing/2014/main" xmlns="" id="{B3D8B276-3F9A-9240-A791-B850CCA081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F2B40D20-5BC6-074E-B020-2E7B09D6CF56}"/>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6" name="Footer Placeholder 5">
            <a:extLst>
              <a:ext uri="{FF2B5EF4-FFF2-40B4-BE49-F238E27FC236}">
                <a16:creationId xmlns:a16="http://schemas.microsoft.com/office/drawing/2014/main" xmlns="" id="{83976C84-44E0-CD48-87BC-DFEB62388E91}"/>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xmlns="" id="{03C37EE9-F9DF-FE47-9752-FBED8B915240}"/>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944913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F65AB8-7626-4345-AEAF-162AF21EF1C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Picture Placeholder 2">
            <a:extLst>
              <a:ext uri="{FF2B5EF4-FFF2-40B4-BE49-F238E27FC236}">
                <a16:creationId xmlns:a16="http://schemas.microsoft.com/office/drawing/2014/main" xmlns="" id="{278BD430-7C82-9648-B686-C44AD88A4C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xmlns="" id="{075011E9-E6C5-CD4E-976A-2A6221C52C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76423FB7-720C-DF4A-BB96-9EA9BDA4ABF7}"/>
              </a:ext>
            </a:extLst>
          </p:cNvPr>
          <p:cNvSpPr>
            <a:spLocks noGrp="1"/>
          </p:cNvSpPr>
          <p:nvPr>
            <p:ph type="dt" sz="half" idx="10"/>
          </p:nvPr>
        </p:nvSpPr>
        <p:spPr/>
        <p:txBody>
          <a:bodyPr/>
          <a:lstStyle/>
          <a:p>
            <a:fld id="{D7AF959B-DA01-6E49-959F-2D52477D59B2}" type="datetimeFigureOut">
              <a:rPr lang="x-none" smtClean="0"/>
              <a:pPr/>
              <a:t>27.9.2020.</a:t>
            </a:fld>
            <a:endParaRPr lang="x-none"/>
          </a:p>
        </p:txBody>
      </p:sp>
      <p:sp>
        <p:nvSpPr>
          <p:cNvPr id="6" name="Footer Placeholder 5">
            <a:extLst>
              <a:ext uri="{FF2B5EF4-FFF2-40B4-BE49-F238E27FC236}">
                <a16:creationId xmlns:a16="http://schemas.microsoft.com/office/drawing/2014/main" xmlns="" id="{640E55E0-322A-A545-840B-411A0D6A5FC1}"/>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xmlns="" id="{29E08B43-A9BB-9A4C-AEE8-86CF300AFFBA}"/>
              </a:ext>
            </a:extLst>
          </p:cNvPr>
          <p:cNvSpPr>
            <a:spLocks noGrp="1"/>
          </p:cNvSpPr>
          <p:nvPr>
            <p:ph type="sldNum" sz="quarter" idx="12"/>
          </p:nvPr>
        </p:nvSpPr>
        <p:spPr/>
        <p:txBody>
          <a:body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4151378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9398AA2-4DC1-6D49-B6D7-5CB625AC4E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x-none"/>
          </a:p>
        </p:txBody>
      </p:sp>
      <p:sp>
        <p:nvSpPr>
          <p:cNvPr id="3" name="Text Placeholder 2">
            <a:extLst>
              <a:ext uri="{FF2B5EF4-FFF2-40B4-BE49-F238E27FC236}">
                <a16:creationId xmlns:a16="http://schemas.microsoft.com/office/drawing/2014/main" xmlns="" id="{EDD2EF44-96B4-6D4E-A8E8-FBFF8A74E6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xmlns="" id="{F8EAD320-1E5B-0E47-A8CA-D6B2A1FC79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F959B-DA01-6E49-959F-2D52477D59B2}" type="datetimeFigureOut">
              <a:rPr lang="x-none" smtClean="0"/>
              <a:pPr/>
              <a:t>27.9.2020.</a:t>
            </a:fld>
            <a:endParaRPr lang="x-none"/>
          </a:p>
        </p:txBody>
      </p:sp>
      <p:sp>
        <p:nvSpPr>
          <p:cNvPr id="5" name="Footer Placeholder 4">
            <a:extLst>
              <a:ext uri="{FF2B5EF4-FFF2-40B4-BE49-F238E27FC236}">
                <a16:creationId xmlns:a16="http://schemas.microsoft.com/office/drawing/2014/main" xmlns="" id="{178BE6F4-F81E-EE4B-995B-FBFBA7E0A4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a16="http://schemas.microsoft.com/office/drawing/2014/main" xmlns="" id="{5E3B52CF-D179-4546-849A-BFAE11307C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680012-DDA0-7D46-AB7F-2CEBAC38551D}" type="slidenum">
              <a:rPr lang="x-none" smtClean="0"/>
              <a:pPr/>
              <a:t>‹#›</a:t>
            </a:fld>
            <a:endParaRPr lang="x-none"/>
          </a:p>
        </p:txBody>
      </p:sp>
    </p:spTree>
    <p:extLst>
      <p:ext uri="{BB962C8B-B14F-4D97-AF65-F5344CB8AC3E}">
        <p14:creationId xmlns:p14="http://schemas.microsoft.com/office/powerpoint/2010/main" xmlns="" val="1385830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apps.who.int/iris/bitstream/handle/10665/59001/WHO_DAP_94.11.pdf;jsessionid=0BADF393476EFA8282BBE5B1A0249241?sequence=1"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85000"/>
          </a:blip>
          <a:stretch>
            <a:fillRect/>
          </a:stretch>
        </p:blipFill>
        <p:spPr>
          <a:xfrm>
            <a:off x="228601" y="226141"/>
            <a:ext cx="2997265" cy="2236839"/>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695325" y="2462980"/>
            <a:ext cx="10515600" cy="1325563"/>
          </a:xfrm>
        </p:spPr>
        <p:txBody>
          <a:bodyPr>
            <a:noAutofit/>
          </a:bodyPr>
          <a:lstStyle/>
          <a:p>
            <a:pPr algn="ctr"/>
            <a:r>
              <a:rPr lang="sr-Cyrl-RS" sz="2400" b="1" dirty="0"/>
              <a:t/>
            </a:r>
            <a:br>
              <a:rPr lang="sr-Cyrl-RS" sz="2400" b="1" dirty="0"/>
            </a:br>
            <a:r>
              <a:rPr lang="sr-Cyrl-RS" sz="2400" b="1" dirty="0"/>
              <a:t/>
            </a:r>
            <a:br>
              <a:rPr lang="sr-Cyrl-RS" sz="2400" b="1" dirty="0"/>
            </a:br>
            <a:r>
              <a:rPr lang="sr-Cyrl-RS" sz="2400" b="1" dirty="0"/>
              <a:t/>
            </a:r>
            <a:br>
              <a:rPr lang="sr-Cyrl-RS" sz="2400" b="1" dirty="0"/>
            </a:br>
            <a:r>
              <a:rPr lang="sr-Cyrl-RS" sz="2400" b="1" dirty="0"/>
              <a:t/>
            </a:r>
            <a:br>
              <a:rPr lang="sr-Cyrl-RS" sz="2400" b="1" dirty="0"/>
            </a:br>
            <a:r>
              <a:rPr lang="sr-Cyrl-RS" sz="2400" b="1" dirty="0">
                <a:latin typeface="Arial" panose="020B0604020202020204" pitchFamily="34" charset="0"/>
                <a:cs typeface="Arial" panose="020B0604020202020204" pitchFamily="34" charset="0"/>
              </a:rPr>
              <a:t/>
            </a:r>
            <a:br>
              <a:rPr lang="sr-Cyrl-RS" sz="2400" b="1" dirty="0">
                <a:latin typeface="Arial" panose="020B0604020202020204" pitchFamily="34" charset="0"/>
                <a:cs typeface="Arial" panose="020B0604020202020204" pitchFamily="34" charset="0"/>
              </a:rPr>
            </a:br>
            <a:r>
              <a:rPr lang="sr-Cyrl-RS" sz="2400" b="1" dirty="0">
                <a:latin typeface="Arial" panose="020B0604020202020204" pitchFamily="34" charset="0"/>
                <a:cs typeface="Arial" panose="020B0604020202020204" pitchFamily="34" charset="0"/>
              </a:rPr>
              <a:t/>
            </a:r>
            <a:br>
              <a:rPr lang="sr-Cyrl-RS" sz="2400" b="1" dirty="0">
                <a:latin typeface="Arial" panose="020B0604020202020204" pitchFamily="34" charset="0"/>
                <a:cs typeface="Arial" panose="020B0604020202020204" pitchFamily="34" charset="0"/>
              </a:rPr>
            </a:br>
            <a:r>
              <a:rPr lang="sr-Cyrl-RS" sz="2400" dirty="0">
                <a:latin typeface="Arial" panose="020B0604020202020204" pitchFamily="34" charset="0"/>
                <a:cs typeface="Arial" panose="020B0604020202020204" pitchFamily="34" charset="0"/>
              </a:rPr>
              <a:t>ИНТЕГРИСАНЕ АКАДЕМСКЕ СТУДИЈЕ ФАРМАЦИЈЕ</a:t>
            </a:r>
            <a:br>
              <a:rPr lang="sr-Cyrl-RS" sz="2400" dirty="0">
                <a:latin typeface="Arial" panose="020B0604020202020204" pitchFamily="34" charset="0"/>
                <a:cs typeface="Arial" panose="020B0604020202020204" pitchFamily="34" charset="0"/>
              </a:rPr>
            </a:br>
            <a:r>
              <a:rPr lang="sr-Cyrl-RS" sz="2400" dirty="0">
                <a:latin typeface="Arial" panose="020B0604020202020204" pitchFamily="34" charset="0"/>
                <a:cs typeface="Arial" panose="020B0604020202020204" pitchFamily="34" charset="0"/>
              </a:rPr>
              <a:t>ФАРМАКОЕПИДЕМИОЛОГИЈА</a:t>
            </a:r>
            <a:r>
              <a:rPr lang="sr-Cyrl-RS" sz="2400" b="1" dirty="0">
                <a:latin typeface="Arial" panose="020B0604020202020204" pitchFamily="34" charset="0"/>
                <a:cs typeface="Arial" panose="020B0604020202020204" pitchFamily="34" charset="0"/>
              </a:rPr>
              <a:t/>
            </a:r>
            <a:br>
              <a:rPr lang="sr-Cyrl-RS" sz="2400" b="1" dirty="0">
                <a:latin typeface="Arial" panose="020B0604020202020204" pitchFamily="34" charset="0"/>
                <a:cs typeface="Arial" panose="020B0604020202020204" pitchFamily="34" charset="0"/>
              </a:rPr>
            </a:br>
            <a:r>
              <a:rPr lang="sr-Cyrl-RS" sz="2400" b="1" dirty="0">
                <a:latin typeface="Arial" panose="020B0604020202020204" pitchFamily="34" charset="0"/>
                <a:cs typeface="Arial" panose="020B0604020202020204" pitchFamily="34" charset="0"/>
              </a:rPr>
              <a:t/>
            </a:r>
            <a:br>
              <a:rPr lang="sr-Cyrl-RS" sz="2400" b="1" dirty="0">
                <a:latin typeface="Arial" panose="020B0604020202020204" pitchFamily="34" charset="0"/>
                <a:cs typeface="Arial" panose="020B0604020202020204" pitchFamily="34" charset="0"/>
              </a:rPr>
            </a:br>
            <a:r>
              <a:rPr lang="en-US" sz="2400" b="1" dirty="0" err="1">
                <a:latin typeface="Arial" panose="020B0604020202020204" pitchFamily="34" charset="0"/>
                <a:cs typeface="Arial" panose="020B0604020202020204" pitchFamily="34" charset="0"/>
              </a:rPr>
              <a:t>Анализа</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секуларних</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трендова</a:t>
            </a:r>
            <a:r>
              <a:rPr lang="en-US" sz="2400" b="1" dirty="0">
                <a:latin typeface="Arial" panose="020B0604020202020204" pitchFamily="34" charset="0"/>
                <a:cs typeface="Arial" panose="020B0604020202020204" pitchFamily="34" charset="0"/>
              </a:rPr>
              <a:t>. </a:t>
            </a:r>
            <a:r>
              <a:rPr lang="x-none" sz="2400" b="1" dirty="0">
                <a:latin typeface="Arial" panose="020B0604020202020204" pitchFamily="34" charset="0"/>
                <a:cs typeface="Arial" panose="020B0604020202020204" pitchFamily="34" charset="0"/>
              </a:rPr>
              <a:t/>
            </a:r>
            <a:br>
              <a:rPr lang="x-none" sz="2400" b="1" dirty="0">
                <a:latin typeface="Arial" panose="020B0604020202020204" pitchFamily="34" charset="0"/>
                <a:cs typeface="Arial" panose="020B0604020202020204" pitchFamily="34" charset="0"/>
              </a:rPr>
            </a:br>
            <a:r>
              <a:rPr lang="fr-FR" sz="2400" b="1" dirty="0" err="1">
                <a:latin typeface="Arial" panose="020B0604020202020204" pitchFamily="34" charset="0"/>
                <a:cs typeface="Arial" panose="020B0604020202020204" pitchFamily="34" charset="0"/>
              </a:rPr>
              <a:t>Индикатори</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употребе</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лекова</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Светске</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Здравствене</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Организације</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основни</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и</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додатни</a:t>
            </a:r>
            <a:r>
              <a:rPr lang="fr-FR" sz="2400" b="1" dirty="0">
                <a:latin typeface="Arial" panose="020B0604020202020204" pitchFamily="34" charset="0"/>
                <a:cs typeface="Arial" panose="020B0604020202020204" pitchFamily="34" charset="0"/>
              </a:rPr>
              <a:t>.</a:t>
            </a:r>
            <a:r>
              <a:rPr lang="x-none" sz="2400" b="1" dirty="0">
                <a:latin typeface="Arial" panose="020B0604020202020204" pitchFamily="34" charset="0"/>
                <a:cs typeface="Arial" panose="020B0604020202020204" pitchFamily="34" charset="0"/>
              </a:rPr>
              <a:t/>
            </a:r>
            <a:br>
              <a:rPr lang="x-none" sz="2400" b="1" dirty="0">
                <a:latin typeface="Arial" panose="020B0604020202020204" pitchFamily="34" charset="0"/>
                <a:cs typeface="Arial" panose="020B0604020202020204" pitchFamily="34" charset="0"/>
              </a:rPr>
            </a:br>
            <a:r>
              <a:rPr lang="sr-Cyrl-CS" sz="2400" b="1" dirty="0">
                <a:latin typeface="Arial" panose="020B0604020202020204" pitchFamily="34" charset="0"/>
                <a:cs typeface="Arial" panose="020B0604020202020204" pitchFamily="34" charset="0"/>
              </a:rPr>
              <a:t>Евалуација и унапређење рада лекара у области прописивања лекова</a:t>
            </a:r>
            <a:r>
              <a:rPr lang="x-none" sz="2400" b="1" dirty="0">
                <a:latin typeface="Arial" panose="020B0604020202020204" pitchFamily="34" charset="0"/>
                <a:cs typeface="Arial" panose="020B0604020202020204" pitchFamily="34" charset="0"/>
              </a:rPr>
              <a:t/>
            </a:r>
            <a:br>
              <a:rPr lang="x-none" sz="2400" b="1" dirty="0">
                <a:latin typeface="Arial" panose="020B0604020202020204" pitchFamily="34" charset="0"/>
                <a:cs typeface="Arial" panose="020B0604020202020204" pitchFamily="34" charset="0"/>
              </a:rPr>
            </a:br>
            <a:r>
              <a:rPr lang="fr-FR" sz="2400" b="1" dirty="0" err="1">
                <a:latin typeface="Arial" panose="020B0604020202020204" pitchFamily="34" charset="0"/>
                <a:cs typeface="Arial" panose="020B0604020202020204" pitchFamily="34" charset="0"/>
              </a:rPr>
              <a:t>Анализа</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примера</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студије</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квалитета</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прописивања</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лекова</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која</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је</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користила</a:t>
            </a:r>
            <a:r>
              <a:rPr lang="fr-FR" sz="2400" b="1" dirty="0">
                <a:latin typeface="Arial" panose="020B0604020202020204" pitchFamily="34" charset="0"/>
                <a:cs typeface="Arial" panose="020B0604020202020204" pitchFamily="34" charset="0"/>
              </a:rPr>
              <a:t> </a:t>
            </a:r>
            <a:r>
              <a:rPr lang="fr-FR" sz="2400" b="1" dirty="0" err="1">
                <a:latin typeface="Arial" panose="020B0604020202020204" pitchFamily="34" charset="0"/>
                <a:cs typeface="Arial" panose="020B0604020202020204" pitchFamily="34" charset="0"/>
              </a:rPr>
              <a:t>индикаторе</a:t>
            </a:r>
            <a:r>
              <a:rPr lang="fr-FR" sz="2400" b="1" dirty="0">
                <a:latin typeface="Arial" panose="020B0604020202020204" pitchFamily="34" charset="0"/>
                <a:cs typeface="Arial" panose="020B0604020202020204" pitchFamily="34" charset="0"/>
              </a:rPr>
              <a:t> СЗО.</a:t>
            </a:r>
            <a:r>
              <a:rPr lang="sr-Cyrl-RS" sz="2400" b="1" dirty="0">
                <a:latin typeface="Arial" panose="020B0604020202020204" pitchFamily="34" charset="0"/>
                <a:cs typeface="Arial" panose="020B0604020202020204" pitchFamily="34" charset="0"/>
              </a:rPr>
              <a:t/>
            </a:r>
            <a:br>
              <a:rPr lang="sr-Cyrl-RS" sz="2400" b="1" dirty="0">
                <a:latin typeface="Arial" panose="020B0604020202020204" pitchFamily="34" charset="0"/>
                <a:cs typeface="Arial" panose="020B0604020202020204" pitchFamily="34" charset="0"/>
              </a:rPr>
            </a:br>
            <a:r>
              <a:rPr lang="sr-Cyrl-RS" sz="2400" dirty="0">
                <a:latin typeface="Arial" panose="020B0604020202020204" pitchFamily="34" charset="0"/>
                <a:cs typeface="Arial" panose="020B0604020202020204" pitchFamily="34" charset="0"/>
              </a:rPr>
              <a:t/>
            </a:r>
            <a:br>
              <a:rPr lang="sr-Cyrl-RS" sz="2400" dirty="0">
                <a:latin typeface="Arial" panose="020B0604020202020204" pitchFamily="34" charset="0"/>
                <a:cs typeface="Arial" panose="020B0604020202020204" pitchFamily="34" charset="0"/>
              </a:rPr>
            </a:br>
            <a:r>
              <a:rPr lang="sr-Cyrl-RS" sz="2400" i="1" dirty="0">
                <a:latin typeface="Arial" panose="020B0604020202020204" pitchFamily="34" charset="0"/>
                <a:cs typeface="Arial" panose="020B0604020202020204" pitchFamily="34" charset="0"/>
              </a:rPr>
              <a:t>5.наставна недеља</a:t>
            </a:r>
            <a:endParaRPr lang="x-none" sz="2400" i="1"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Tree>
    <p:extLst>
      <p:ext uri="{BB962C8B-B14F-4D97-AF65-F5344CB8AC3E}">
        <p14:creationId xmlns:p14="http://schemas.microsoft.com/office/powerpoint/2010/main" xmlns="" val="3809519095"/>
      </p:ext>
    </p:extLst>
  </p:cSld>
  <p:clrMapOvr>
    <a:masterClrMapping/>
  </p:clrMapOvr>
  <mc:AlternateContent xmlns:mc="http://schemas.openxmlformats.org/markup-compatibility/2006">
    <mc:Choice xmlns:p14="http://schemas.microsoft.com/office/powerpoint/2010/main" xmlns="" Requires="p14">
      <p:transition spd="slow" p14:dur="2000" advTm="50859"/>
    </mc:Choice>
    <mc:Fallback>
      <p:transition spd="slow" advTm="50859"/>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726407"/>
            <a:ext cx="10515600" cy="4874418"/>
          </a:xfrm>
        </p:spPr>
        <p:txBody>
          <a:bodyPr>
            <a:normAutofit/>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Студије пресека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Лонгитудинална истраживања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Континуирана лонгитудинална истраживања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646331"/>
          </a:xfrm>
          <a:prstGeom prst="rect">
            <a:avLst/>
          </a:prstGeom>
          <a:noFill/>
        </p:spPr>
        <p:txBody>
          <a:bodyPr wrap="square" rtlCol="0">
            <a:spAutoFit/>
          </a:bodyPr>
          <a:lstStyle/>
          <a:p>
            <a:pPr algn="ctr"/>
            <a:r>
              <a:rPr lang="sr-Cyrl-RS" sz="3600" dirty="0"/>
              <a:t>Врсте истраживања о употреби лекова</a:t>
            </a:r>
            <a:endParaRPr lang="en-US" sz="3600" dirty="0"/>
          </a:p>
        </p:txBody>
      </p:sp>
    </p:spTree>
    <p:extLst>
      <p:ext uri="{BB962C8B-B14F-4D97-AF65-F5344CB8AC3E}">
        <p14:creationId xmlns:p14="http://schemas.microsoft.com/office/powerpoint/2010/main" xmlns="" val="2679166065"/>
      </p:ext>
    </p:extLst>
  </p:cSld>
  <p:clrMapOvr>
    <a:masterClrMapping/>
  </p:clrMapOvr>
  <mc:AlternateContent xmlns:mc="http://schemas.openxmlformats.org/markup-compatibility/2006">
    <mc:Choice xmlns:p14="http://schemas.microsoft.com/office/powerpoint/2010/main" xmlns="" Requires="p14">
      <p:transition spd="slow" p14:dur="2000" advTm="330563"/>
    </mc:Choice>
    <mc:Fallback>
      <p:transition spd="slow" advTm="330563"/>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726407"/>
            <a:ext cx="10515600" cy="4874418"/>
          </a:xfrm>
        </p:spPr>
        <p:txBody>
          <a:bodyPr>
            <a:normAutofit fontScale="90000"/>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Ланац употребе лекова укључује и процесе набавке лекова, складиштење,  дистрибуцију, прописивање, усклађености са пацијентом и преглед исхода третмана.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Подаци се прикупљају на националном, регионалном и локалном нивоу и могу бити изведени из квантитативних или квалитативних истраживања.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Базе података за студије о употреби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1200329"/>
          </a:xfrm>
          <a:prstGeom prst="rect">
            <a:avLst/>
          </a:prstGeom>
          <a:noFill/>
        </p:spPr>
        <p:txBody>
          <a:bodyPr wrap="square" rtlCol="0">
            <a:spAutoFit/>
          </a:bodyPr>
          <a:lstStyle/>
          <a:p>
            <a:pPr algn="ctr"/>
            <a:r>
              <a:rPr lang="sr-Cyrl-RS" sz="3600" dirty="0"/>
              <a:t>Извори података за истраживања о употреби лекова</a:t>
            </a:r>
            <a:endParaRPr lang="en-US" sz="3600" dirty="0"/>
          </a:p>
        </p:txBody>
      </p:sp>
    </p:spTree>
    <p:extLst>
      <p:ext uri="{BB962C8B-B14F-4D97-AF65-F5344CB8AC3E}">
        <p14:creationId xmlns:p14="http://schemas.microsoft.com/office/powerpoint/2010/main" xmlns="" val="281737273"/>
      </p:ext>
    </p:extLst>
  </p:cSld>
  <p:clrMapOvr>
    <a:masterClrMapping/>
  </p:clrMapOvr>
  <mc:AlternateContent xmlns:mc="http://schemas.openxmlformats.org/markup-compatibility/2006">
    <mc:Choice xmlns:p14="http://schemas.microsoft.com/office/powerpoint/2010/main" xmlns="" Requires="p14">
      <p:transition spd="slow" p14:dur="2000" advTm="244832"/>
    </mc:Choice>
    <mc:Fallback>
      <p:transition spd="slow" advTm="244832"/>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726407"/>
            <a:ext cx="10515600" cy="4874418"/>
          </a:xfrm>
        </p:spPr>
        <p:txBody>
          <a:bodyPr>
            <a:normAutofit fontScale="90000"/>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Подаци о прописивању лекова и издавању су корисни за одређивање неких индикатора квалитета употребе лекова препоручених од стране СЗО:</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просечан број лекова по рецепту,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проценат прописаних лекова по генеричком имену или по трговачком/заштићеном имену,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проценат прописаних антибиотика,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проценат прописаних </a:t>
            </a:r>
            <a:r>
              <a:rPr lang="sr-Cyrl-RS" sz="2800" dirty="0" err="1">
                <a:latin typeface="Arial" panose="020B0604020202020204" pitchFamily="34" charset="0"/>
                <a:cs typeface="Arial" panose="020B0604020202020204" pitchFamily="34" charset="0"/>
              </a:rPr>
              <a:t>ињекција</a:t>
            </a:r>
            <a:r>
              <a:rPr lang="sr-Cyrl-RS" sz="2800" dirty="0">
                <a:latin typeface="Arial" panose="020B0604020202020204" pitchFamily="34" charset="0"/>
                <a:cs typeface="Arial" panose="020B0604020202020204" pitchFamily="34" charset="0"/>
              </a:rPr>
              <a:t>,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проценат прописаних лекова са есенцијалне листе лекова,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просечну цену лека по рецепту</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1200329"/>
          </a:xfrm>
          <a:prstGeom prst="rect">
            <a:avLst/>
          </a:prstGeom>
          <a:noFill/>
        </p:spPr>
        <p:txBody>
          <a:bodyPr wrap="square" rtlCol="0">
            <a:spAutoFit/>
          </a:bodyPr>
          <a:lstStyle/>
          <a:p>
            <a:pPr algn="ctr"/>
            <a:r>
              <a:rPr lang="sr-Cyrl-RS" sz="3600" dirty="0"/>
              <a:t>Извори података за истраживања о употреби лекова</a:t>
            </a:r>
            <a:endParaRPr lang="en-US" sz="3600" dirty="0"/>
          </a:p>
        </p:txBody>
      </p:sp>
    </p:spTree>
    <p:extLst>
      <p:ext uri="{BB962C8B-B14F-4D97-AF65-F5344CB8AC3E}">
        <p14:creationId xmlns:p14="http://schemas.microsoft.com/office/powerpoint/2010/main" xmlns="" val="2807394323"/>
      </p:ext>
    </p:extLst>
  </p:cSld>
  <p:clrMapOvr>
    <a:masterClrMapping/>
  </p:clrMapOvr>
  <mc:AlternateContent xmlns:mc="http://schemas.openxmlformats.org/markup-compatibility/2006">
    <mc:Choice xmlns:p14="http://schemas.microsoft.com/office/powerpoint/2010/main" xmlns="" Requires="p14">
      <p:transition spd="slow" p14:dur="2000" advTm="57432"/>
    </mc:Choice>
    <mc:Fallback>
      <p:transition spd="slow" advTm="57432"/>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921544" y="2462980"/>
            <a:ext cx="10515600" cy="4874418"/>
          </a:xfrm>
        </p:spPr>
        <p:txBody>
          <a:bodyPr>
            <a:normAutofit fontScale="90000"/>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Прве студије о употреби/прописивању лекова објављене 1967. године</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Установљен међународно прихваћен систем класификација за употребу лекова и организација (</a:t>
            </a:r>
            <a:r>
              <a:rPr lang="en-US" sz="2800" dirty="0">
                <a:latin typeface="Arial" panose="020B0604020202020204" pitchFamily="34" charset="0"/>
                <a:cs typeface="Arial" panose="020B0604020202020204" pitchFamily="34" charset="0"/>
              </a:rPr>
              <a:t>DURG-Drug Utilization Research Group)</a:t>
            </a: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Модификацијом од стране европске агенције настала Анатомско- терапијско-хемијска (АТЦ) класификација.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У сврху мерења употребе лекова развијен систем Дефинисане Дневне Дозе (ДДД)</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646331"/>
          </a:xfrm>
          <a:prstGeom prst="rect">
            <a:avLst/>
          </a:prstGeom>
          <a:noFill/>
        </p:spPr>
        <p:txBody>
          <a:bodyPr wrap="square" rtlCol="0">
            <a:spAutoFit/>
          </a:bodyPr>
          <a:lstStyle/>
          <a:p>
            <a:pPr algn="ctr"/>
            <a:r>
              <a:rPr lang="sr-Cyrl-RS" sz="3600" dirty="0"/>
              <a:t>Индикатори квалитета СЗО</a:t>
            </a:r>
            <a:endParaRPr lang="en-US" sz="3600" dirty="0"/>
          </a:p>
        </p:txBody>
      </p:sp>
    </p:spTree>
    <p:extLst>
      <p:ext uri="{BB962C8B-B14F-4D97-AF65-F5344CB8AC3E}">
        <p14:creationId xmlns:p14="http://schemas.microsoft.com/office/powerpoint/2010/main" xmlns="" val="1178793479"/>
      </p:ext>
    </p:extLst>
  </p:cSld>
  <p:clrMapOvr>
    <a:masterClrMapping/>
  </p:clrMapOvr>
  <mc:AlternateContent xmlns:mc="http://schemas.openxmlformats.org/markup-compatibility/2006">
    <mc:Choice xmlns:p14="http://schemas.microsoft.com/office/powerpoint/2010/main" xmlns="" Requires="p14">
      <p:transition spd="slow" p14:dur="2000" advTm="24912"/>
    </mc:Choice>
    <mc:Fallback>
      <p:transition spd="slow" advTm="24912"/>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2189747"/>
            <a:ext cx="10515600" cy="4066674"/>
          </a:xfrm>
        </p:spPr>
        <p:txBody>
          <a:bodyPr>
            <a:normAutofit fontScale="90000"/>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3100" dirty="0">
                <a:latin typeface="Arial" panose="020B0604020202020204" pitchFamily="34" charset="0"/>
                <a:cs typeface="Arial" panose="020B0604020202020204" pitchFamily="34" charset="0"/>
              </a:rPr>
              <a:t>Године 1996.-е, СЗО уводи АТЦ/ДДД систем као међународни стандард за студије коришћења лекова</a:t>
            </a:r>
            <a:br>
              <a:rPr lang="sr-Cyrl-RS" sz="3100" dirty="0">
                <a:latin typeface="Arial" panose="020B0604020202020204" pitchFamily="34" charset="0"/>
                <a:cs typeface="Arial" panose="020B0604020202020204" pitchFamily="34" charset="0"/>
              </a:rPr>
            </a:br>
            <a:r>
              <a:rPr lang="sr-Cyrl-RS" sz="3100" dirty="0">
                <a:latin typeface="Arial" panose="020B0604020202020204" pitchFamily="34" charset="0"/>
                <a:cs typeface="Arial" panose="020B0604020202020204" pitchFamily="34" charset="0"/>
              </a:rPr>
              <a:t/>
            </a:r>
            <a:br>
              <a:rPr lang="sr-Cyrl-RS" sz="3100" dirty="0">
                <a:latin typeface="Arial" panose="020B0604020202020204" pitchFamily="34" charset="0"/>
                <a:cs typeface="Arial" panose="020B0604020202020204" pitchFamily="34" charset="0"/>
              </a:rPr>
            </a:br>
            <a:r>
              <a:rPr lang="sr-Cyrl-RS" sz="3100" dirty="0">
                <a:latin typeface="Arial" panose="020B0604020202020204" pitchFamily="34" charset="0"/>
                <a:cs typeface="Arial" panose="020B0604020202020204" pitchFamily="34" charset="0"/>
              </a:rPr>
              <a:t/>
            </a:r>
            <a:br>
              <a:rPr lang="sr-Cyrl-RS" sz="3100" dirty="0">
                <a:latin typeface="Arial" panose="020B0604020202020204" pitchFamily="34" charset="0"/>
                <a:cs typeface="Arial" panose="020B0604020202020204" pitchFamily="34" charset="0"/>
              </a:rPr>
            </a:br>
            <a:r>
              <a:rPr lang="sr-Cyrl-RS" sz="3100" dirty="0">
                <a:latin typeface="Arial" panose="020B0604020202020204" pitchFamily="34" charset="0"/>
                <a:cs typeface="Arial" panose="020B0604020202020204" pitchFamily="34" charset="0"/>
              </a:rPr>
              <a:t>Дефинисане активности у погледу </a:t>
            </a:r>
            <a:r>
              <a:rPr lang="sr-Cyrl-RS" sz="3100" dirty="0" err="1">
                <a:latin typeface="Arial" panose="020B0604020202020204" pitchFamily="34" charset="0"/>
                <a:cs typeface="Arial" panose="020B0604020202020204" pitchFamily="34" charset="0"/>
              </a:rPr>
              <a:t>фармакоепидемиологије</a:t>
            </a:r>
            <a:r>
              <a:rPr lang="sr-Cyrl-RS" sz="3100" dirty="0">
                <a:latin typeface="Arial" panose="020B0604020202020204" pitchFamily="34" charset="0"/>
                <a:cs typeface="Arial" panose="020B0604020202020204" pitchFamily="34" charset="0"/>
              </a:rPr>
              <a:t/>
            </a:r>
            <a:br>
              <a:rPr lang="sr-Cyrl-RS" sz="3100" dirty="0">
                <a:latin typeface="Arial" panose="020B0604020202020204" pitchFamily="34" charset="0"/>
                <a:cs typeface="Arial" panose="020B0604020202020204" pitchFamily="34" charset="0"/>
              </a:rPr>
            </a:br>
            <a:r>
              <a:rPr lang="sr-Cyrl-RS" sz="3100" dirty="0">
                <a:latin typeface="Arial" panose="020B0604020202020204" pitchFamily="34" charset="0"/>
                <a:cs typeface="Arial" panose="020B0604020202020204" pitchFamily="34" charset="0"/>
              </a:rPr>
              <a:t/>
            </a:r>
            <a:br>
              <a:rPr lang="sr-Cyrl-RS" sz="3100" dirty="0">
                <a:latin typeface="Arial" panose="020B0604020202020204" pitchFamily="34" charset="0"/>
                <a:cs typeface="Arial" panose="020B0604020202020204" pitchFamily="34" charset="0"/>
              </a:rPr>
            </a:br>
            <a:r>
              <a:rPr lang="sr-Cyrl-RS" sz="3100" dirty="0">
                <a:latin typeface="Arial" panose="020B0604020202020204" pitchFamily="34" charset="0"/>
                <a:cs typeface="Arial" panose="020B0604020202020204" pitchFamily="34" charset="0"/>
              </a:rPr>
              <a:t>Циљ&gt;хармонизација два класификациона система</a:t>
            </a:r>
            <a:r>
              <a:rPr lang="en-US" sz="3100" dirty="0">
                <a:latin typeface="Arial" panose="020B0604020202020204" pitchFamily="34" charset="0"/>
                <a:cs typeface="Arial" panose="020B0604020202020204" pitchFamily="34" charset="0"/>
              </a:rPr>
              <a:t/>
            </a:r>
            <a:br>
              <a:rPr lang="en-US" sz="3100" dirty="0">
                <a:latin typeface="Arial" panose="020B0604020202020204" pitchFamily="34" charset="0"/>
                <a:cs typeface="Arial" panose="020B0604020202020204" pitchFamily="34" charset="0"/>
              </a:rPr>
            </a:br>
            <a:r>
              <a:rPr lang="en-US" sz="3100" dirty="0">
                <a:latin typeface="Arial" panose="020B0604020202020204" pitchFamily="34" charset="0"/>
                <a:cs typeface="Arial" panose="020B0604020202020204" pitchFamily="34" charset="0"/>
              </a:rPr>
              <a:t/>
            </a:r>
            <a:br>
              <a:rPr lang="en-US" sz="31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646331"/>
          </a:xfrm>
          <a:prstGeom prst="rect">
            <a:avLst/>
          </a:prstGeom>
          <a:noFill/>
        </p:spPr>
        <p:txBody>
          <a:bodyPr wrap="square" rtlCol="0">
            <a:spAutoFit/>
          </a:bodyPr>
          <a:lstStyle/>
          <a:p>
            <a:pPr algn="ctr"/>
            <a:r>
              <a:rPr lang="sr-Cyrl-RS" sz="3600" dirty="0"/>
              <a:t>Индикатори квалитета СЗО</a:t>
            </a:r>
            <a:endParaRPr lang="en-US" sz="3600" dirty="0"/>
          </a:p>
        </p:txBody>
      </p:sp>
    </p:spTree>
    <p:extLst>
      <p:ext uri="{BB962C8B-B14F-4D97-AF65-F5344CB8AC3E}">
        <p14:creationId xmlns:p14="http://schemas.microsoft.com/office/powerpoint/2010/main" xmlns="" val="11778176"/>
      </p:ext>
    </p:extLst>
  </p:cSld>
  <p:clrMapOvr>
    <a:masterClrMapping/>
  </p:clrMapOvr>
  <mc:AlternateContent xmlns:mc="http://schemas.openxmlformats.org/markup-compatibility/2006">
    <mc:Choice xmlns:p14="http://schemas.microsoft.com/office/powerpoint/2010/main" xmlns="" Requires="p14">
      <p:transition spd="slow" p14:dur="2000" advTm="35438"/>
    </mc:Choice>
    <mc:Fallback>
      <p:transition spd="slow" advTm="35438"/>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2189747"/>
            <a:ext cx="10515600" cy="4066674"/>
          </a:xfrm>
        </p:spPr>
        <p:txBody>
          <a:bodyPr>
            <a:normAutofit fontScale="90000"/>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3100" dirty="0">
                <a:latin typeface="Arial" panose="020B0604020202020204" pitchFamily="34" charset="0"/>
                <a:cs typeface="Arial" panose="020B0604020202020204" pitchFamily="34" charset="0"/>
              </a:rPr>
              <a:t>СЗО је објавила Приручник за правилно прописивање и употребу лекова:</a:t>
            </a:r>
            <a:r>
              <a:rPr lang="en-US" sz="3100" dirty="0">
                <a:latin typeface="Arial" panose="020B0604020202020204" pitchFamily="34" charset="0"/>
                <a:cs typeface="Arial" panose="020B0604020202020204" pitchFamily="34" charset="0"/>
              </a:rPr>
              <a:t/>
            </a:r>
            <a:br>
              <a:rPr lang="en-US" sz="3100" dirty="0">
                <a:latin typeface="Arial" panose="020B0604020202020204" pitchFamily="34" charset="0"/>
                <a:cs typeface="Arial" panose="020B0604020202020204" pitchFamily="34" charset="0"/>
              </a:rPr>
            </a:br>
            <a:r>
              <a:rPr lang="en-US" sz="3100" dirty="0">
                <a:latin typeface="Arial" panose="020B0604020202020204" pitchFamily="34" charset="0"/>
                <a:cs typeface="Arial" panose="020B0604020202020204" pitchFamily="34" charset="0"/>
              </a:rPr>
              <a:t/>
            </a:r>
            <a:br>
              <a:rPr lang="en-US" sz="3100" dirty="0">
                <a:latin typeface="Arial" panose="020B0604020202020204" pitchFamily="34" charset="0"/>
                <a:cs typeface="Arial" panose="020B0604020202020204" pitchFamily="34" charset="0"/>
              </a:rPr>
            </a:br>
            <a:r>
              <a:rPr lang="en-US" sz="3100" dirty="0">
                <a:latin typeface="Arial" panose="020B0604020202020204" pitchFamily="34" charset="0"/>
                <a:cs typeface="Arial" panose="020B0604020202020204" pitchFamily="34" charset="0"/>
                <a:hlinkClick r:id="rId3"/>
              </a:rPr>
              <a:t>https://apps.who.int/iris/bitstream/handle/10665/59001/WHO_DAP_94.11.pdf;jsessionid=0BADF393476EFA8282BBE5B1A0249241?sequence=1</a:t>
            </a:r>
            <a:r>
              <a:rPr lang="en-US" sz="3100" dirty="0">
                <a:latin typeface="Arial" panose="020B0604020202020204" pitchFamily="34" charset="0"/>
                <a:cs typeface="Arial" panose="020B0604020202020204" pitchFamily="34" charset="0"/>
              </a:rPr>
              <a:t> </a:t>
            </a: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797658"/>
            <a:ext cx="10268953" cy="646331"/>
          </a:xfrm>
          <a:prstGeom prst="rect">
            <a:avLst/>
          </a:prstGeom>
          <a:noFill/>
        </p:spPr>
        <p:txBody>
          <a:bodyPr wrap="square" rtlCol="0">
            <a:spAutoFit/>
          </a:bodyPr>
          <a:lstStyle/>
          <a:p>
            <a:pPr algn="ctr"/>
            <a:r>
              <a:rPr lang="en-US" sz="3600" i="1" dirty="0"/>
              <a:t>WHO Guide to Good Prescribing</a:t>
            </a:r>
          </a:p>
        </p:txBody>
      </p:sp>
    </p:spTree>
    <p:extLst>
      <p:ext uri="{BB962C8B-B14F-4D97-AF65-F5344CB8AC3E}">
        <p14:creationId xmlns:p14="http://schemas.microsoft.com/office/powerpoint/2010/main" xmlns="" val="2090558323"/>
      </p:ext>
    </p:extLst>
  </p:cSld>
  <p:clrMapOvr>
    <a:masterClrMapping/>
  </p:clrMapOvr>
  <mc:AlternateContent xmlns:mc="http://schemas.openxmlformats.org/markup-compatibility/2006">
    <mc:Choice xmlns:p14="http://schemas.microsoft.com/office/powerpoint/2010/main" xmlns="" Requires="p14">
      <p:transition spd="slow" p14:dur="2000" advTm="10692"/>
    </mc:Choice>
    <mc:Fallback>
      <p:transition spd="slow" advTm="10692"/>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984472"/>
            <a:ext cx="10515600" cy="4271949"/>
          </a:xfrm>
        </p:spPr>
        <p:txBody>
          <a:bodyPr>
            <a:normAutofit fontScale="90000"/>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Односи се на примену низа поступака са циљем </a:t>
            </a:r>
            <a:r>
              <a:rPr lang="sr-Cyrl-RS" sz="2800" b="1" u="sng" dirty="0">
                <a:latin typeface="Arial" panose="020B0604020202020204" pitchFamily="34" charset="0"/>
                <a:cs typeface="Arial" panose="020B0604020202020204" pitchFamily="34" charset="0"/>
              </a:rPr>
              <a:t>рационализације</a:t>
            </a:r>
            <a:r>
              <a:rPr lang="sr-Cyrl-RS" sz="2800" dirty="0">
                <a:latin typeface="Arial" panose="020B0604020202020204" pitchFamily="34" charset="0"/>
                <a:cs typeface="Arial" panose="020B0604020202020204" pitchFamily="34" charset="0"/>
              </a:rPr>
              <a:t>:</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1. поставка и идентификација проблема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2. дефинисати циљеве лечења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3. изабрати специфичан терапијски план</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4. бити сигуран да је одабран ефикасан и безбедан терапијски протокол</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5. почетак третмана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6. пружање упутстава и информација пацијенту</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7. праћење ефеката терапије</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8. прекид терапије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797658"/>
            <a:ext cx="10268953" cy="646331"/>
          </a:xfrm>
          <a:prstGeom prst="rect">
            <a:avLst/>
          </a:prstGeom>
          <a:noFill/>
        </p:spPr>
        <p:txBody>
          <a:bodyPr wrap="square" rtlCol="0">
            <a:spAutoFit/>
          </a:bodyPr>
          <a:lstStyle/>
          <a:p>
            <a:pPr algn="ctr"/>
            <a:r>
              <a:rPr lang="en-US" sz="3600" i="1" dirty="0"/>
              <a:t>WHO Guide to Good Prescribing</a:t>
            </a:r>
          </a:p>
        </p:txBody>
      </p:sp>
    </p:spTree>
    <p:extLst>
      <p:ext uri="{BB962C8B-B14F-4D97-AF65-F5344CB8AC3E}">
        <p14:creationId xmlns:p14="http://schemas.microsoft.com/office/powerpoint/2010/main" xmlns="" val="1473955366"/>
      </p:ext>
    </p:extLst>
  </p:cSld>
  <p:clrMapOvr>
    <a:masterClrMapping/>
  </p:clrMapOvr>
  <mc:AlternateContent xmlns:mc="http://schemas.openxmlformats.org/markup-compatibility/2006">
    <mc:Choice xmlns:p14="http://schemas.microsoft.com/office/powerpoint/2010/main" xmlns="" Requires="p14">
      <p:transition spd="slow" p14:dur="2000" advTm="158844"/>
    </mc:Choice>
    <mc:Fallback>
      <p:transition spd="slow" advTm="158844"/>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2189747"/>
            <a:ext cx="10515600" cy="4066674"/>
          </a:xfrm>
        </p:spPr>
        <p:txBody>
          <a:bodyPr>
            <a:normAutofit/>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646331"/>
          </a:xfrm>
          <a:prstGeom prst="rect">
            <a:avLst/>
          </a:prstGeom>
          <a:noFill/>
        </p:spPr>
        <p:txBody>
          <a:bodyPr wrap="square" rtlCol="0">
            <a:spAutoFit/>
          </a:bodyPr>
          <a:lstStyle/>
          <a:p>
            <a:pPr algn="ctr"/>
            <a:r>
              <a:rPr lang="en-US" sz="3600" i="1" dirty="0"/>
              <a:t>WHO Guide to Good Prescribing</a:t>
            </a:r>
          </a:p>
        </p:txBody>
      </p:sp>
      <p:pic>
        <p:nvPicPr>
          <p:cNvPr id="5" name="Picture 4">
            <a:extLst>
              <a:ext uri="{FF2B5EF4-FFF2-40B4-BE49-F238E27FC236}">
                <a16:creationId xmlns:a16="http://schemas.microsoft.com/office/drawing/2014/main" xmlns="" id="{50BB6A73-49A8-B441-B282-5163ACF9CB58}"/>
              </a:ext>
            </a:extLst>
          </p:cNvPr>
          <p:cNvPicPr>
            <a:picLocks noChangeAspect="1"/>
          </p:cNvPicPr>
          <p:nvPr/>
        </p:nvPicPr>
        <p:blipFill>
          <a:blip r:embed="rId3"/>
          <a:stretch>
            <a:fillRect/>
          </a:stretch>
        </p:blipFill>
        <p:spPr>
          <a:xfrm>
            <a:off x="2578100" y="1446431"/>
            <a:ext cx="7035800" cy="4851400"/>
          </a:xfrm>
          <a:prstGeom prst="rect">
            <a:avLst/>
          </a:prstGeom>
        </p:spPr>
      </p:pic>
    </p:spTree>
    <p:extLst>
      <p:ext uri="{BB962C8B-B14F-4D97-AF65-F5344CB8AC3E}">
        <p14:creationId xmlns:p14="http://schemas.microsoft.com/office/powerpoint/2010/main" xmlns="" val="1356624102"/>
      </p:ext>
    </p:extLst>
  </p:cSld>
  <p:clrMapOvr>
    <a:masterClrMapping/>
  </p:clrMapOvr>
  <mc:AlternateContent xmlns:mc="http://schemas.openxmlformats.org/markup-compatibility/2006">
    <mc:Choice xmlns:p14="http://schemas.microsoft.com/office/powerpoint/2010/main" xmlns="" Requires="p14">
      <p:transition spd="slow" p14:dur="2000" advTm="14524"/>
    </mc:Choice>
    <mc:Fallback>
      <p:transition spd="slow" advTm="14524"/>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984473"/>
            <a:ext cx="10515600" cy="4981074"/>
          </a:xfrm>
        </p:spPr>
        <p:txBody>
          <a:bodyPr>
            <a:normAutofit fontScale="90000"/>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Затим, односи се на примену тзв. </a:t>
            </a:r>
            <a:r>
              <a:rPr lang="en-US" sz="2800" b="1" i="1" dirty="0">
                <a:latin typeface="Arial" panose="020B0604020202020204" pitchFamily="34" charset="0"/>
                <a:cs typeface="Arial" panose="020B0604020202020204" pitchFamily="34" charset="0"/>
              </a:rPr>
              <a:t>P-drug</a:t>
            </a:r>
            <a:r>
              <a:rPr lang="sr-Cyrl-RS" sz="2800" b="1" i="1" dirty="0">
                <a:latin typeface="Arial" panose="020B0604020202020204" pitchFamily="34" charset="0"/>
                <a:cs typeface="Arial" panose="020B0604020202020204" pitchFamily="34" charset="0"/>
              </a:rPr>
              <a:t> (</a:t>
            </a:r>
            <a:r>
              <a:rPr lang="en-US" sz="2800" b="1" i="1" dirty="0">
                <a:latin typeface="Arial" panose="020B0604020202020204" pitchFamily="34" charset="0"/>
                <a:cs typeface="Arial" panose="020B0604020202020204" pitchFamily="34" charset="0"/>
              </a:rPr>
              <a:t>Personal Drug) </a:t>
            </a:r>
            <a:r>
              <a:rPr lang="sr-Cyrl-RS" sz="2800" dirty="0">
                <a:latin typeface="Arial" panose="020B0604020202020204" pitchFamily="34" charset="0"/>
                <a:cs typeface="Arial" panose="020B0604020202020204" pitchFamily="34" charset="0"/>
              </a:rPr>
              <a:t>односно индивидуалне терапије за сваког пацијента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1. Постављање дијагнозе</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2. Идентификовати проблем који треба третирати/лечити</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3. Направити списак делотворних лекова (групе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4. Изабрати делотворну групу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5. Изабрати </a:t>
            </a:r>
            <a:r>
              <a:rPr lang="en-US" sz="2800" i="1" dirty="0">
                <a:latin typeface="Arial" panose="020B0604020202020204" pitchFamily="34" charset="0"/>
                <a:cs typeface="Arial" panose="020B0604020202020204" pitchFamily="34" charset="0"/>
              </a:rPr>
              <a:t>P-drug</a:t>
            </a: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797658"/>
            <a:ext cx="10268953" cy="646331"/>
          </a:xfrm>
          <a:prstGeom prst="rect">
            <a:avLst/>
          </a:prstGeom>
          <a:noFill/>
        </p:spPr>
        <p:txBody>
          <a:bodyPr wrap="square" rtlCol="0">
            <a:spAutoFit/>
          </a:bodyPr>
          <a:lstStyle/>
          <a:p>
            <a:pPr algn="ctr"/>
            <a:r>
              <a:rPr lang="en-US" sz="3600" i="1" dirty="0"/>
              <a:t>WHO Guide to Good Prescribing</a:t>
            </a:r>
          </a:p>
        </p:txBody>
      </p:sp>
    </p:spTree>
    <p:extLst>
      <p:ext uri="{BB962C8B-B14F-4D97-AF65-F5344CB8AC3E}">
        <p14:creationId xmlns:p14="http://schemas.microsoft.com/office/powerpoint/2010/main" xmlns="" val="1827663856"/>
      </p:ext>
    </p:extLst>
  </p:cSld>
  <p:clrMapOvr>
    <a:masterClrMapping/>
  </p:clrMapOvr>
  <mc:AlternateContent xmlns:mc="http://schemas.openxmlformats.org/markup-compatibility/2006">
    <mc:Choice xmlns:p14="http://schemas.microsoft.com/office/powerpoint/2010/main" xmlns="" Requires="p14">
      <p:transition spd="slow" p14:dur="2000" advTm="99809"/>
    </mc:Choice>
    <mc:Fallback>
      <p:transition spd="slow" advTm="99809"/>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984473"/>
            <a:ext cx="10515600" cy="4981074"/>
          </a:xfrm>
        </p:spPr>
        <p:txBody>
          <a:bodyPr>
            <a:normAutofit/>
          </a:bodyPr>
          <a:lstStyle/>
          <a:p>
            <a:r>
              <a:rPr lang="sr-Cyrl-RS" sz="2800" dirty="0">
                <a:latin typeface="Arial" panose="020B0604020202020204" pitchFamily="34" charset="0"/>
                <a:cs typeface="Arial" panose="020B0604020202020204" pitchFamily="34" charset="0"/>
              </a:rPr>
              <a:t>Први критеријум у одабиру адекватног лека мора бити </a:t>
            </a:r>
            <a:r>
              <a:rPr lang="sr-Cyrl-RS" sz="2800" b="1" u="sng" dirty="0">
                <a:latin typeface="Arial" panose="020B0604020202020204" pitchFamily="34" charset="0"/>
                <a:cs typeface="Arial" panose="020B0604020202020204" pitchFamily="34" charset="0"/>
              </a:rPr>
              <a:t>ефикасност.</a:t>
            </a:r>
            <a:br>
              <a:rPr lang="sr-Cyrl-RS" sz="2800" b="1" u="sng"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Други критеријуми су </a:t>
            </a:r>
            <a:r>
              <a:rPr lang="sr-Cyrl-RS" sz="2800" b="1" u="sng" dirty="0">
                <a:latin typeface="Arial" panose="020B0604020202020204" pitchFamily="34" charset="0"/>
                <a:cs typeface="Arial" panose="020B0604020202020204" pitchFamily="34" charset="0"/>
              </a:rPr>
              <a:t>безбедност, практичност и цена.</a:t>
            </a:r>
            <a:br>
              <a:rPr lang="sr-Cyrl-RS" sz="2800" b="1" u="sng"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797658"/>
            <a:ext cx="10268953" cy="646331"/>
          </a:xfrm>
          <a:prstGeom prst="rect">
            <a:avLst/>
          </a:prstGeom>
          <a:noFill/>
        </p:spPr>
        <p:txBody>
          <a:bodyPr wrap="square" rtlCol="0">
            <a:spAutoFit/>
          </a:bodyPr>
          <a:lstStyle/>
          <a:p>
            <a:pPr algn="ctr"/>
            <a:r>
              <a:rPr lang="en-US" sz="3600" i="1" dirty="0"/>
              <a:t>WHO Guide to Good Prescribing</a:t>
            </a:r>
          </a:p>
        </p:txBody>
      </p:sp>
    </p:spTree>
    <p:extLst>
      <p:ext uri="{BB962C8B-B14F-4D97-AF65-F5344CB8AC3E}">
        <p14:creationId xmlns:p14="http://schemas.microsoft.com/office/powerpoint/2010/main" xmlns="" val="1476973803"/>
      </p:ext>
    </p:extLst>
  </p:cSld>
  <p:clrMapOvr>
    <a:masterClrMapping/>
  </p:clrMapOvr>
  <mc:AlternateContent xmlns:mc="http://schemas.openxmlformats.org/markup-compatibility/2006">
    <mc:Choice xmlns:p14="http://schemas.microsoft.com/office/powerpoint/2010/main" xmlns="" Requires="p14">
      <p:transition spd="slow" p14:dur="2000" advTm="33465"/>
    </mc:Choice>
    <mc:Fallback>
      <p:transition spd="slow" advTm="33465"/>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485900"/>
            <a:ext cx="10515600" cy="3429000"/>
          </a:xfrm>
        </p:spPr>
        <p:txBody>
          <a:bodyPr>
            <a:normAutofit/>
          </a:bodyPr>
          <a:lstStyle/>
          <a:p>
            <a:pPr algn="ctr"/>
            <a:r>
              <a:rPr lang="sr-Cyrl-RS" sz="2800" i="1" dirty="0" err="1">
                <a:latin typeface="Arial" panose="020B0604020202020204" pitchFamily="34" charset="0"/>
                <a:cs typeface="Arial" panose="020B0604020202020204" pitchFamily="34" charset="0"/>
              </a:rPr>
              <a:t>Секуларизам</a:t>
            </a:r>
            <a:r>
              <a:rPr lang="sr-Cyrl-RS" sz="2800" i="1" dirty="0">
                <a:latin typeface="Arial" panose="020B0604020202020204" pitchFamily="34" charset="0"/>
                <a:cs typeface="Arial" panose="020B0604020202020204" pitchFamily="34" charset="0"/>
              </a:rPr>
              <a:t>- п</a:t>
            </a:r>
            <a:r>
              <a:rPr lang="sr-Cyrl-RS" sz="2800" dirty="0">
                <a:latin typeface="Arial" panose="020B0604020202020204" pitchFamily="34" charset="0"/>
                <a:cs typeface="Arial" panose="020B0604020202020204" pitchFamily="34" charset="0"/>
              </a:rPr>
              <a:t>ојам који се односи на одвијање постепене друштвене промене и обухвата низ догађаја, корака који се предузимају како би се остварио тачан циљ (промена)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i="1" dirty="0">
                <a:latin typeface="Arial" panose="020B0604020202020204" pitchFamily="34" charset="0"/>
                <a:cs typeface="Arial" panose="020B0604020202020204" pitchFamily="34" charset="0"/>
              </a:rPr>
              <a:t>Секуларизација</a:t>
            </a:r>
            <a:r>
              <a:rPr lang="sr-Cyrl-RS" sz="2800" dirty="0">
                <a:latin typeface="Arial" panose="020B0604020202020204" pitchFamily="34" charset="0"/>
                <a:cs typeface="Arial" panose="020B0604020202020204" pitchFamily="34" charset="0"/>
              </a:rPr>
              <a:t>- појам који се односи на промену у некој области и углавном има шире размере (социолошки ентитет, нови поредак, промена система у медицини, индустрији итд.)</a:t>
            </a: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300" y="800100"/>
            <a:ext cx="9944100" cy="646331"/>
          </a:xfrm>
          <a:prstGeom prst="rect">
            <a:avLst/>
          </a:prstGeom>
          <a:noFill/>
        </p:spPr>
        <p:txBody>
          <a:bodyPr wrap="square" rtlCol="0">
            <a:spAutoFit/>
          </a:bodyPr>
          <a:lstStyle/>
          <a:p>
            <a:pPr algn="ctr"/>
            <a:r>
              <a:rPr lang="sr-Cyrl-RS" sz="3600" dirty="0"/>
              <a:t>УВОДНЕ НАПОМЕНЕ</a:t>
            </a:r>
            <a:endParaRPr lang="x-none" sz="3600" dirty="0"/>
          </a:p>
        </p:txBody>
      </p:sp>
    </p:spTree>
    <p:extLst>
      <p:ext uri="{BB962C8B-B14F-4D97-AF65-F5344CB8AC3E}">
        <p14:creationId xmlns:p14="http://schemas.microsoft.com/office/powerpoint/2010/main" xmlns="" val="1142311642"/>
      </p:ext>
    </p:extLst>
  </p:cSld>
  <p:clrMapOvr>
    <a:masterClrMapping/>
  </p:clrMapOvr>
  <mc:AlternateContent xmlns:mc="http://schemas.openxmlformats.org/markup-compatibility/2006">
    <mc:Choice xmlns:p14="http://schemas.microsoft.com/office/powerpoint/2010/main" xmlns="" Requires="p14">
      <p:transition spd="slow" p14:dur="2000" advTm="65725"/>
    </mc:Choice>
    <mc:Fallback>
      <p:transition spd="slow" advTm="65725"/>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984473"/>
            <a:ext cx="10515600" cy="4981074"/>
          </a:xfrm>
        </p:spPr>
        <p:txBody>
          <a:bodyPr>
            <a:normAutofit/>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741069" y="230147"/>
            <a:ext cx="10268953" cy="1754326"/>
          </a:xfrm>
          <a:prstGeom prst="rect">
            <a:avLst/>
          </a:prstGeom>
          <a:noFill/>
        </p:spPr>
        <p:txBody>
          <a:bodyPr wrap="square" rtlCol="0">
            <a:spAutoFit/>
          </a:bodyPr>
          <a:lstStyle/>
          <a:p>
            <a:pPr algn="ctr"/>
            <a:r>
              <a:rPr lang="en-US" sz="3600" i="1" dirty="0"/>
              <a:t>WHO Guide to Good Prescribing</a:t>
            </a:r>
            <a:endParaRPr lang="sr-Cyrl-RS" sz="3600" i="1" dirty="0"/>
          </a:p>
          <a:p>
            <a:pPr algn="ctr"/>
            <a:r>
              <a:rPr lang="sr-Cyrl-RS" sz="3600" dirty="0"/>
              <a:t>На примеру избора лека за ангину </a:t>
            </a:r>
            <a:r>
              <a:rPr lang="sr-Cyrl-RS" sz="3600" dirty="0" err="1"/>
              <a:t>пекторис</a:t>
            </a:r>
            <a:endParaRPr lang="sr-Cyrl-RS" sz="3600" dirty="0"/>
          </a:p>
          <a:p>
            <a:pPr algn="ctr"/>
            <a:endParaRPr lang="en-US" sz="3600" i="1" dirty="0"/>
          </a:p>
        </p:txBody>
      </p:sp>
      <p:pic>
        <p:nvPicPr>
          <p:cNvPr id="5" name="Picture 4">
            <a:extLst>
              <a:ext uri="{FF2B5EF4-FFF2-40B4-BE49-F238E27FC236}">
                <a16:creationId xmlns:a16="http://schemas.microsoft.com/office/drawing/2014/main" xmlns="" id="{7BC177E8-A14A-8043-B7DC-43D9D82492DD}"/>
              </a:ext>
            </a:extLst>
          </p:cNvPr>
          <p:cNvPicPr>
            <a:picLocks noChangeAspect="1"/>
          </p:cNvPicPr>
          <p:nvPr/>
        </p:nvPicPr>
        <p:blipFill>
          <a:blip r:embed="rId3"/>
          <a:stretch>
            <a:fillRect/>
          </a:stretch>
        </p:blipFill>
        <p:spPr>
          <a:xfrm>
            <a:off x="1707515" y="2254588"/>
            <a:ext cx="8776969" cy="2348824"/>
          </a:xfrm>
          <a:prstGeom prst="rect">
            <a:avLst/>
          </a:prstGeom>
        </p:spPr>
      </p:pic>
    </p:spTree>
    <p:extLst>
      <p:ext uri="{BB962C8B-B14F-4D97-AF65-F5344CB8AC3E}">
        <p14:creationId xmlns:p14="http://schemas.microsoft.com/office/powerpoint/2010/main" xmlns="" val="2765922276"/>
      </p:ext>
    </p:extLst>
  </p:cSld>
  <p:clrMapOvr>
    <a:masterClrMapping/>
  </p:clrMapOvr>
  <mc:AlternateContent xmlns:mc="http://schemas.openxmlformats.org/markup-compatibility/2006">
    <mc:Choice xmlns:p14="http://schemas.microsoft.com/office/powerpoint/2010/main" xmlns="" Requires="p14">
      <p:transition spd="slow" p14:dur="2000" advTm="31976"/>
    </mc:Choice>
    <mc:Fallback>
      <p:transition spd="slow" advTm="31976"/>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984473"/>
            <a:ext cx="10515600" cy="4981074"/>
          </a:xfrm>
        </p:spPr>
        <p:txBody>
          <a:bodyPr>
            <a:normAutofit/>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45897"/>
            <a:ext cx="10268953" cy="1754326"/>
          </a:xfrm>
          <a:prstGeom prst="rect">
            <a:avLst/>
          </a:prstGeom>
          <a:noFill/>
        </p:spPr>
        <p:txBody>
          <a:bodyPr wrap="square" rtlCol="0">
            <a:spAutoFit/>
          </a:bodyPr>
          <a:lstStyle/>
          <a:p>
            <a:pPr algn="ctr"/>
            <a:r>
              <a:rPr lang="en-US" sz="3600" i="1" dirty="0"/>
              <a:t>WHO Guide to Good Prescribing</a:t>
            </a:r>
            <a:endParaRPr lang="sr-Cyrl-RS" sz="3600" i="1" dirty="0"/>
          </a:p>
          <a:p>
            <a:pPr algn="ctr"/>
            <a:r>
              <a:rPr lang="sr-Cyrl-RS" sz="3600" dirty="0"/>
              <a:t>На примеру избора лека за ангину </a:t>
            </a:r>
            <a:r>
              <a:rPr lang="sr-Cyrl-RS" sz="3600" dirty="0" err="1"/>
              <a:t>пекторис</a:t>
            </a:r>
            <a:endParaRPr lang="sr-Cyrl-RS" sz="3600" dirty="0"/>
          </a:p>
          <a:p>
            <a:pPr algn="ctr"/>
            <a:endParaRPr lang="en-US" sz="3600" i="1" dirty="0"/>
          </a:p>
        </p:txBody>
      </p:sp>
      <p:pic>
        <p:nvPicPr>
          <p:cNvPr id="6" name="Picture 5">
            <a:extLst>
              <a:ext uri="{FF2B5EF4-FFF2-40B4-BE49-F238E27FC236}">
                <a16:creationId xmlns:a16="http://schemas.microsoft.com/office/drawing/2014/main" xmlns="" id="{4034F3D6-46FA-C44E-AF0E-D2FA1344DDF3}"/>
              </a:ext>
            </a:extLst>
          </p:cNvPr>
          <p:cNvPicPr>
            <a:picLocks noChangeAspect="1"/>
          </p:cNvPicPr>
          <p:nvPr/>
        </p:nvPicPr>
        <p:blipFill>
          <a:blip r:embed="rId3"/>
          <a:stretch>
            <a:fillRect/>
          </a:stretch>
        </p:blipFill>
        <p:spPr>
          <a:xfrm>
            <a:off x="1532964" y="1344561"/>
            <a:ext cx="9230411" cy="5513439"/>
          </a:xfrm>
          <a:prstGeom prst="rect">
            <a:avLst/>
          </a:prstGeom>
        </p:spPr>
      </p:pic>
    </p:spTree>
    <p:extLst>
      <p:ext uri="{BB962C8B-B14F-4D97-AF65-F5344CB8AC3E}">
        <p14:creationId xmlns:p14="http://schemas.microsoft.com/office/powerpoint/2010/main" xmlns="" val="3372181223"/>
      </p:ext>
    </p:extLst>
  </p:cSld>
  <p:clrMapOvr>
    <a:masterClrMapping/>
  </p:clrMapOvr>
  <mc:AlternateContent xmlns:mc="http://schemas.openxmlformats.org/markup-compatibility/2006">
    <mc:Choice xmlns:p14="http://schemas.microsoft.com/office/powerpoint/2010/main" xmlns="" Requires="p14">
      <p:transition spd="slow" p14:dur="2000" advTm="175590"/>
    </mc:Choice>
    <mc:Fallback>
      <p:transition spd="slow" advTm="17559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984473"/>
            <a:ext cx="10515600" cy="4981074"/>
          </a:xfrm>
        </p:spPr>
        <p:txBody>
          <a:bodyPr>
            <a:normAutofit fontScale="90000"/>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На крају, примена тзв. </a:t>
            </a:r>
            <a:r>
              <a:rPr lang="en-US" sz="2800" b="1" i="1" dirty="0">
                <a:latin typeface="Arial" panose="020B0604020202020204" pitchFamily="34" charset="0"/>
                <a:cs typeface="Arial" panose="020B0604020202020204" pitchFamily="34" charset="0"/>
              </a:rPr>
              <a:t>P-treatment</a:t>
            </a:r>
            <a:r>
              <a:rPr lang="sr-Cyrl-RS" sz="2800" b="1" i="1" dirty="0">
                <a:latin typeface="Arial" panose="020B0604020202020204" pitchFamily="34" charset="0"/>
                <a:cs typeface="Arial" panose="020B0604020202020204" pitchFamily="34" charset="0"/>
              </a:rPr>
              <a:t> (</a:t>
            </a:r>
            <a:r>
              <a:rPr lang="en-US" sz="2800" b="1" i="1" dirty="0">
                <a:latin typeface="Arial" panose="020B0604020202020204" pitchFamily="34" charset="0"/>
                <a:cs typeface="Arial" panose="020B0604020202020204" pitchFamily="34" charset="0"/>
              </a:rPr>
              <a:t>Personal Treatment) </a:t>
            </a:r>
            <a:r>
              <a:rPr lang="sr-Cyrl-RS" sz="2800" dirty="0">
                <a:latin typeface="Arial" panose="020B0604020202020204" pitchFamily="34" charset="0"/>
                <a:cs typeface="Arial" panose="020B0604020202020204" pitchFamily="34" charset="0"/>
              </a:rPr>
              <a:t>односно </a:t>
            </a:r>
            <a:r>
              <a:rPr lang="sr-Cyrl-RS" sz="2800" dirty="0" err="1">
                <a:latin typeface="Arial" panose="020B0604020202020204" pitchFamily="34" charset="0"/>
                <a:cs typeface="Arial" panose="020B0604020202020204" pitchFamily="34" charset="0"/>
              </a:rPr>
              <a:t>индивидуалн</a:t>
            </a:r>
            <a:r>
              <a:rPr lang="en-US" sz="2800" dirty="0">
                <a:latin typeface="Arial" panose="020B0604020202020204" pitchFamily="34" charset="0"/>
                <a:cs typeface="Arial" panose="020B0604020202020204" pitchFamily="34" charset="0"/>
              </a:rPr>
              <a:t>o</a:t>
            </a:r>
            <a:r>
              <a:rPr lang="sr-Cyrl-RS" sz="2800" dirty="0" err="1">
                <a:latin typeface="Arial" panose="020B0604020202020204" pitchFamily="34" charset="0"/>
                <a:cs typeface="Arial" panose="020B0604020202020204" pitchFamily="34" charset="0"/>
              </a:rPr>
              <a:t>г</a:t>
            </a:r>
            <a:r>
              <a:rPr lang="sr-Cyrl-RS" sz="2800" dirty="0">
                <a:latin typeface="Arial" panose="020B0604020202020204" pitchFamily="34" charset="0"/>
                <a:cs typeface="Arial" panose="020B0604020202020204" pitchFamily="34" charset="0"/>
              </a:rPr>
              <a:t> плана лечења за сваког пацијента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1. За све поремећаје није неопходна примена лека! (савет, примена суплемената некада може веома ефикасна)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2. припремити списак терапијских алтернатива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3. избор </a:t>
            </a:r>
            <a:r>
              <a:rPr lang="en-US" sz="2800" dirty="0">
                <a:latin typeface="Arial" panose="020B0604020202020204" pitchFamily="34" charset="0"/>
                <a:cs typeface="Arial" panose="020B0604020202020204" pitchFamily="34" charset="0"/>
              </a:rPr>
              <a:t>P-drug</a:t>
            </a:r>
            <a:r>
              <a:rPr lang="sr-Cyrl-RS" sz="2800" dirty="0">
                <a:latin typeface="Arial" panose="020B0604020202020204" pitchFamily="34" charset="0"/>
                <a:cs typeface="Arial" panose="020B0604020202020204" pitchFamily="34" charset="0"/>
              </a:rPr>
              <a:t> мора бити бољи/ефикаснији од алтернативних третмана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4. дужину третмана, максималну и минималну дозу, формулацију лека, дозирање и временски распоред узимања лека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5. примена у односу на присутне </a:t>
            </a:r>
            <a:r>
              <a:rPr lang="sr-Cyrl-RS" sz="2800" dirty="0" err="1">
                <a:latin typeface="Arial" panose="020B0604020202020204" pitchFamily="34" charset="0"/>
                <a:cs typeface="Arial" panose="020B0604020202020204" pitchFamily="34" charset="0"/>
              </a:rPr>
              <a:t>коморбидитете</a:t>
            </a:r>
            <a:r>
              <a:rPr lang="sr-Cyrl-RS" sz="2800" dirty="0">
                <a:latin typeface="Arial" panose="020B0604020202020204" pitchFamily="34" charset="0"/>
                <a:cs typeface="Arial" panose="020B0604020202020204" pitchFamily="34" charset="0"/>
              </a:rPr>
              <a:t>, алергије код пацијента итд.</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797658"/>
            <a:ext cx="10268953" cy="646331"/>
          </a:xfrm>
          <a:prstGeom prst="rect">
            <a:avLst/>
          </a:prstGeom>
          <a:noFill/>
        </p:spPr>
        <p:txBody>
          <a:bodyPr wrap="square" rtlCol="0">
            <a:spAutoFit/>
          </a:bodyPr>
          <a:lstStyle/>
          <a:p>
            <a:pPr algn="ctr"/>
            <a:r>
              <a:rPr lang="en-US" sz="3600" i="1" dirty="0"/>
              <a:t>WHO Guide to Good Prescribing</a:t>
            </a:r>
          </a:p>
        </p:txBody>
      </p:sp>
    </p:spTree>
    <p:extLst>
      <p:ext uri="{BB962C8B-B14F-4D97-AF65-F5344CB8AC3E}">
        <p14:creationId xmlns:p14="http://schemas.microsoft.com/office/powerpoint/2010/main" xmlns="" val="1011472769"/>
      </p:ext>
    </p:extLst>
  </p:cSld>
  <p:clrMapOvr>
    <a:masterClrMapping/>
  </p:clrMapOvr>
  <mc:AlternateContent xmlns:mc="http://schemas.openxmlformats.org/markup-compatibility/2006">
    <mc:Choice xmlns:p14="http://schemas.microsoft.com/office/powerpoint/2010/main" xmlns="" Requires="p14">
      <p:transition spd="slow" p14:dur="2000" advTm="99695"/>
    </mc:Choice>
    <mc:Fallback>
      <p:transition spd="slow" advTm="99695"/>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984473"/>
            <a:ext cx="10515600" cy="4981074"/>
          </a:xfrm>
        </p:spPr>
        <p:txBody>
          <a:bodyPr>
            <a:normAutofit/>
          </a:bodyPr>
          <a:lstStyle/>
          <a:p>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265310"/>
            <a:ext cx="10268953" cy="646331"/>
          </a:xfrm>
          <a:prstGeom prst="rect">
            <a:avLst/>
          </a:prstGeom>
          <a:noFill/>
        </p:spPr>
        <p:txBody>
          <a:bodyPr wrap="square" rtlCol="0">
            <a:spAutoFit/>
          </a:bodyPr>
          <a:lstStyle/>
          <a:p>
            <a:pPr algn="ctr"/>
            <a:r>
              <a:rPr lang="en-US" sz="3600" i="1" dirty="0"/>
              <a:t>WHO Guide to Good Prescribing</a:t>
            </a:r>
            <a:r>
              <a:rPr lang="sr-Cyrl-RS" sz="3600" i="1" dirty="0"/>
              <a:t> -формулар</a:t>
            </a:r>
            <a:endParaRPr lang="en-US" sz="3600" i="1" dirty="0"/>
          </a:p>
        </p:txBody>
      </p:sp>
      <p:pic>
        <p:nvPicPr>
          <p:cNvPr id="9" name="Picture 8">
            <a:extLst>
              <a:ext uri="{FF2B5EF4-FFF2-40B4-BE49-F238E27FC236}">
                <a16:creationId xmlns:a16="http://schemas.microsoft.com/office/drawing/2014/main" xmlns="" id="{B3E065EF-4FE7-9B41-A3EB-E0C03AC02F43}"/>
              </a:ext>
            </a:extLst>
          </p:cNvPr>
          <p:cNvPicPr>
            <a:picLocks noChangeAspect="1"/>
          </p:cNvPicPr>
          <p:nvPr/>
        </p:nvPicPr>
        <p:blipFill>
          <a:blip r:embed="rId3"/>
          <a:stretch>
            <a:fillRect/>
          </a:stretch>
        </p:blipFill>
        <p:spPr>
          <a:xfrm>
            <a:off x="2908300" y="1117600"/>
            <a:ext cx="6375400" cy="5740400"/>
          </a:xfrm>
          <a:prstGeom prst="rect">
            <a:avLst/>
          </a:prstGeom>
        </p:spPr>
      </p:pic>
    </p:spTree>
    <p:extLst>
      <p:ext uri="{BB962C8B-B14F-4D97-AF65-F5344CB8AC3E}">
        <p14:creationId xmlns:p14="http://schemas.microsoft.com/office/powerpoint/2010/main" xmlns="" val="2971088832"/>
      </p:ext>
    </p:extLst>
  </p:cSld>
  <p:clrMapOvr>
    <a:masterClrMapping/>
  </p:clrMapOvr>
  <mc:AlternateContent xmlns:mc="http://schemas.openxmlformats.org/markup-compatibility/2006">
    <mc:Choice xmlns:p14="http://schemas.microsoft.com/office/powerpoint/2010/main" xmlns="" Requires="p14">
      <p:transition spd="slow" p14:dur="2000" advTm="53806"/>
    </mc:Choice>
    <mc:Fallback>
      <p:transition spd="slow" advTm="53806"/>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984473"/>
            <a:ext cx="10515600" cy="4981074"/>
          </a:xfrm>
        </p:spPr>
        <p:txBody>
          <a:bodyPr>
            <a:normAutofit/>
          </a:bodyPr>
          <a:lstStyle/>
          <a:p>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265310"/>
            <a:ext cx="10268953" cy="584775"/>
          </a:xfrm>
          <a:prstGeom prst="rect">
            <a:avLst/>
          </a:prstGeom>
          <a:noFill/>
        </p:spPr>
        <p:txBody>
          <a:bodyPr wrap="square" rtlCol="0">
            <a:spAutoFit/>
          </a:bodyPr>
          <a:lstStyle/>
          <a:p>
            <a:pPr algn="ctr"/>
            <a:r>
              <a:rPr lang="sr-Cyrl-RS" sz="3200" i="1" dirty="0"/>
              <a:t>Пример студије анализе индикатора употребе лекова</a:t>
            </a:r>
            <a:endParaRPr lang="en-US" sz="3200" i="1" dirty="0"/>
          </a:p>
        </p:txBody>
      </p:sp>
      <p:pic>
        <p:nvPicPr>
          <p:cNvPr id="5" name="Picture 4">
            <a:extLst>
              <a:ext uri="{FF2B5EF4-FFF2-40B4-BE49-F238E27FC236}">
                <a16:creationId xmlns:a16="http://schemas.microsoft.com/office/drawing/2014/main" xmlns="" id="{DBFC868E-5CD1-B144-BB2A-DB701A92BB1A}"/>
              </a:ext>
            </a:extLst>
          </p:cNvPr>
          <p:cNvPicPr>
            <a:picLocks noChangeAspect="1"/>
          </p:cNvPicPr>
          <p:nvPr/>
        </p:nvPicPr>
        <p:blipFill>
          <a:blip r:embed="rId3"/>
          <a:stretch>
            <a:fillRect/>
          </a:stretch>
        </p:blipFill>
        <p:spPr>
          <a:xfrm>
            <a:off x="2470150" y="1344561"/>
            <a:ext cx="7251700" cy="5156200"/>
          </a:xfrm>
          <a:prstGeom prst="rect">
            <a:avLst/>
          </a:prstGeom>
        </p:spPr>
      </p:pic>
    </p:spTree>
    <p:extLst>
      <p:ext uri="{BB962C8B-B14F-4D97-AF65-F5344CB8AC3E}">
        <p14:creationId xmlns:p14="http://schemas.microsoft.com/office/powerpoint/2010/main" xmlns="" val="557354672"/>
      </p:ext>
    </p:extLst>
  </p:cSld>
  <p:clrMapOvr>
    <a:masterClrMapping/>
  </p:clrMapOvr>
  <mc:AlternateContent xmlns:mc="http://schemas.openxmlformats.org/markup-compatibility/2006">
    <mc:Choice xmlns:p14="http://schemas.microsoft.com/office/powerpoint/2010/main" xmlns="" Requires="p14">
      <p:transition spd="slow" p14:dur="2000" advTm="43750"/>
    </mc:Choice>
    <mc:Fallback>
      <p:transition spd="slow" advTm="4375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299212"/>
            <a:ext cx="10515600" cy="4981074"/>
          </a:xfrm>
        </p:spPr>
        <p:txBody>
          <a:bodyPr>
            <a:normAutofit/>
          </a:bodyPr>
          <a:lstStyle/>
          <a:p>
            <a:r>
              <a:rPr lang="sr-Cyrl-RS" sz="2800" dirty="0">
                <a:latin typeface="Arial" panose="020B0604020202020204" pitchFamily="34" charset="0"/>
                <a:cs typeface="Arial" panose="020B0604020202020204" pitchFamily="34" charset="0"/>
              </a:rPr>
              <a:t>Методологија: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ИНДИКАТОРИ ПРОПИСИВАЊА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Процена вредности индикатора употребе лекова и то праћењем:</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1. просечног броја лекова према посети у процентима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2. процента лекова прописаних под генеричким називом</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3. процента пацијената којима су прописани антибиотици</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4. процента пацијената којима су прописане инјекције</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5. процента лекова прописаних са листе есенцијалних лекова</a:t>
            </a: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265310"/>
            <a:ext cx="10268953" cy="584775"/>
          </a:xfrm>
          <a:prstGeom prst="rect">
            <a:avLst/>
          </a:prstGeom>
          <a:noFill/>
        </p:spPr>
        <p:txBody>
          <a:bodyPr wrap="square" rtlCol="0">
            <a:spAutoFit/>
          </a:bodyPr>
          <a:lstStyle/>
          <a:p>
            <a:pPr algn="ctr"/>
            <a:r>
              <a:rPr lang="sr-Cyrl-RS" sz="3200" i="1" dirty="0"/>
              <a:t>Пример студије анализе индикатора употребе лекова</a:t>
            </a:r>
            <a:endParaRPr lang="en-US" sz="3200" i="1" dirty="0"/>
          </a:p>
        </p:txBody>
      </p:sp>
    </p:spTree>
    <p:extLst>
      <p:ext uri="{BB962C8B-B14F-4D97-AF65-F5344CB8AC3E}">
        <p14:creationId xmlns:p14="http://schemas.microsoft.com/office/powerpoint/2010/main" xmlns="" val="3334547205"/>
      </p:ext>
    </p:extLst>
  </p:cSld>
  <p:clrMapOvr>
    <a:masterClrMapping/>
  </p:clrMapOvr>
  <mc:AlternateContent xmlns:mc="http://schemas.openxmlformats.org/markup-compatibility/2006">
    <mc:Choice xmlns:p14="http://schemas.microsoft.com/office/powerpoint/2010/main" xmlns="" Requires="p14">
      <p:transition spd="slow" p14:dur="2000" advTm="33849"/>
    </mc:Choice>
    <mc:Fallback>
      <p:transition spd="slow" advTm="33849"/>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494422" y="1299212"/>
            <a:ext cx="10515600" cy="4981074"/>
          </a:xfrm>
        </p:spPr>
        <p:txBody>
          <a:bodyPr>
            <a:normAutofit fontScale="90000"/>
          </a:bodyPr>
          <a:lstStyle/>
          <a:p>
            <a:r>
              <a:rPr lang="sr-Cyrl-RS" sz="2800" dirty="0">
                <a:latin typeface="Arial" panose="020B0604020202020204" pitchFamily="34" charset="0"/>
                <a:cs typeface="Arial" panose="020B0604020202020204" pitchFamily="34" charset="0"/>
              </a:rPr>
              <a:t>Резултати:</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1. Просечан број лекова прописаних по пацијенту, био је најнижи у дечијој амбуланти 1.7, а у осталим амбулантама се кретао између 2.4-2.5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2. Утврђена је статистички значајна разлика између посматраних седам амбуланти</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3. Анализом резултата за испитиване амбуланте показано је да се проценат пацијената којима лекови нису прописани кретао од 0 % до 3 %.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4. Збирном анализом дијагноза у свих седам амбуланти, код 700 пацијената </a:t>
            </a:r>
            <a:r>
              <a:rPr lang="sr-Cyrl-RS" sz="2800" dirty="0" err="1">
                <a:latin typeface="Arial" panose="020B0604020202020204" pitchFamily="34" charset="0"/>
                <a:cs typeface="Arial" panose="020B0604020202020204" pitchFamily="34" charset="0"/>
              </a:rPr>
              <a:t>дијагностиковано</a:t>
            </a:r>
            <a:r>
              <a:rPr lang="sr-Cyrl-RS" sz="2800" dirty="0">
                <a:latin typeface="Arial" panose="020B0604020202020204" pitchFamily="34" charset="0"/>
                <a:cs typeface="Arial" panose="020B0604020202020204" pitchFamily="34" charset="0"/>
              </a:rPr>
              <a:t> је 935 обољења, у просеку 1.34 дијагнозе по пацијенту.</a:t>
            </a: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494422" y="265310"/>
            <a:ext cx="10268953" cy="584775"/>
          </a:xfrm>
          <a:prstGeom prst="rect">
            <a:avLst/>
          </a:prstGeom>
          <a:noFill/>
        </p:spPr>
        <p:txBody>
          <a:bodyPr wrap="square" rtlCol="0">
            <a:spAutoFit/>
          </a:bodyPr>
          <a:lstStyle/>
          <a:p>
            <a:pPr algn="ctr"/>
            <a:r>
              <a:rPr lang="sr-Cyrl-RS" sz="3200" i="1" dirty="0"/>
              <a:t>Пример студије анализе индикатора употребе лекова</a:t>
            </a:r>
            <a:endParaRPr lang="en-US" sz="3200" i="1" dirty="0"/>
          </a:p>
        </p:txBody>
      </p:sp>
    </p:spTree>
    <p:extLst>
      <p:ext uri="{BB962C8B-B14F-4D97-AF65-F5344CB8AC3E}">
        <p14:creationId xmlns:p14="http://schemas.microsoft.com/office/powerpoint/2010/main" xmlns="" val="1122938124"/>
      </p:ext>
    </p:extLst>
  </p:cSld>
  <p:clrMapOvr>
    <a:masterClrMapping/>
  </p:clrMapOvr>
  <mc:AlternateContent xmlns:mc="http://schemas.openxmlformats.org/markup-compatibility/2006">
    <mc:Choice xmlns:p14="http://schemas.microsoft.com/office/powerpoint/2010/main" xmlns="" Requires="p14">
      <p:transition spd="slow" p14:dur="2000" advTm="111892"/>
    </mc:Choice>
    <mc:Fallback>
      <p:transition spd="slow" advTm="111892"/>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2766218"/>
            <a:ext cx="10515600" cy="1325563"/>
          </a:xfrm>
        </p:spPr>
        <p:txBody>
          <a:bodyPr/>
          <a:lstStyle/>
          <a:p>
            <a:pPr algn="ctr"/>
            <a:r>
              <a:rPr lang="sr-Cyrl-RS" dirty="0"/>
              <a:t>Хвала на пажњи!</a:t>
            </a:r>
            <a:endParaRPr lang="x-none" dirty="0"/>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Tree>
    <p:extLst>
      <p:ext uri="{BB962C8B-B14F-4D97-AF65-F5344CB8AC3E}">
        <p14:creationId xmlns:p14="http://schemas.microsoft.com/office/powerpoint/2010/main" xmlns="" val="975679339"/>
      </p:ext>
    </p:extLst>
  </p:cSld>
  <p:clrMapOvr>
    <a:masterClrMapping/>
  </p:clrMapOvr>
  <mc:AlternateContent xmlns:mc="http://schemas.openxmlformats.org/markup-compatibility/2006">
    <mc:Choice xmlns:p14="http://schemas.microsoft.com/office/powerpoint/2010/main" xmlns="" Requires="p14">
      <p:transition spd="slow" p14:dur="2000" advTm="3265"/>
    </mc:Choice>
    <mc:Fallback>
      <p:transition spd="slow" advTm="3265"/>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485900"/>
            <a:ext cx="10515600" cy="4289258"/>
          </a:xfrm>
        </p:spPr>
        <p:txBody>
          <a:bodyPr>
            <a:normAutofit/>
          </a:bodyPr>
          <a:lstStyle/>
          <a:p>
            <a:pPr algn="ctr"/>
            <a:r>
              <a:rPr lang="sr-Cyrl-RS" sz="2800" i="1" dirty="0" err="1">
                <a:latin typeface="Arial" panose="020B0604020202020204" pitchFamily="34" charset="0"/>
                <a:cs typeface="Arial" panose="020B0604020202020204" pitchFamily="34" charset="0"/>
              </a:rPr>
              <a:t>Фармакоепидемиологија</a:t>
            </a:r>
            <a:r>
              <a:rPr lang="sr-Cyrl-RS" sz="2800" i="1" dirty="0">
                <a:latin typeface="Arial" panose="020B0604020202020204" pitchFamily="34" charset="0"/>
                <a:cs typeface="Arial" panose="020B0604020202020204" pitchFamily="34" charset="0"/>
              </a:rPr>
              <a:t> </a:t>
            </a:r>
            <a:r>
              <a:rPr lang="en-US" sz="2800" i="1" dirty="0">
                <a:latin typeface="Arial" panose="020B0604020202020204" pitchFamily="34" charset="0"/>
                <a:cs typeface="Arial" panose="020B0604020202020204" pitchFamily="34" charset="0"/>
              </a:rPr>
              <a:t>- </a:t>
            </a:r>
            <a:r>
              <a:rPr lang="sr-Cyrl-RS" sz="2800" i="1" dirty="0">
                <a:latin typeface="Arial" panose="020B0604020202020204" pitchFamily="34" charset="0"/>
                <a:cs typeface="Arial" panose="020B0604020202020204" pitchFamily="34" charset="0"/>
              </a:rPr>
              <a:t>грана медицине која комбинује знање из фармакологије и терапије са методама и расуђивањем из епидемиологије</a:t>
            </a:r>
            <a:r>
              <a:rPr lang="en-US" sz="2800" i="1" dirty="0">
                <a:latin typeface="Arial" panose="020B0604020202020204" pitchFamily="34" charset="0"/>
                <a:cs typeface="Arial" panose="020B0604020202020204" pitchFamily="34" charset="0"/>
              </a:rPr>
              <a:t> </a:t>
            </a:r>
            <a:r>
              <a:rPr lang="sr-Cyrl-RS" sz="2800" i="1" dirty="0">
                <a:latin typeface="Arial" panose="020B0604020202020204" pitchFamily="34" charset="0"/>
                <a:cs typeface="Arial" panose="020B0604020202020204" pitchFamily="34" charset="0"/>
              </a:rPr>
              <a:t/>
            </a:r>
            <a:br>
              <a:rPr lang="sr-Cyrl-RS" sz="2800" i="1" dirty="0">
                <a:latin typeface="Arial" panose="020B0604020202020204" pitchFamily="34" charset="0"/>
                <a:cs typeface="Arial" panose="020B0604020202020204" pitchFamily="34" charset="0"/>
              </a:rPr>
            </a:br>
            <a:r>
              <a:rPr lang="sr-Cyrl-RS" sz="2800" i="1" dirty="0">
                <a:latin typeface="Arial" panose="020B0604020202020204" pitchFamily="34" charset="0"/>
                <a:cs typeface="Arial" panose="020B0604020202020204" pitchFamily="34" charset="0"/>
              </a:rPr>
              <a:t/>
            </a:r>
            <a:br>
              <a:rPr lang="sr-Cyrl-RS" sz="2800" i="1" dirty="0">
                <a:latin typeface="Arial" panose="020B0604020202020204" pitchFamily="34" charset="0"/>
                <a:cs typeface="Arial" panose="020B0604020202020204" pitchFamily="34" charset="0"/>
              </a:rPr>
            </a:br>
            <a:r>
              <a:rPr lang="sr-Cyrl-RS" sz="2800" i="1" dirty="0">
                <a:latin typeface="Arial" panose="020B0604020202020204" pitchFamily="34" charset="0"/>
                <a:cs typeface="Arial" panose="020B0604020202020204" pitchFamily="34" charset="0"/>
              </a:rPr>
              <a:t>Фокус је на популационим групама или популацији у целини</a:t>
            </a:r>
            <a:br>
              <a:rPr lang="sr-Cyrl-RS" sz="2800" i="1" dirty="0">
                <a:latin typeface="Arial" panose="020B0604020202020204" pitchFamily="34" charset="0"/>
                <a:cs typeface="Arial" panose="020B0604020202020204" pitchFamily="34" charset="0"/>
              </a:rPr>
            </a:br>
            <a:r>
              <a:rPr lang="sr-Cyrl-RS" sz="2800" i="1" dirty="0">
                <a:latin typeface="Arial" panose="020B0604020202020204" pitchFamily="34" charset="0"/>
                <a:cs typeface="Arial" panose="020B0604020202020204" pitchFamily="34" charset="0"/>
              </a:rPr>
              <a:t/>
            </a:r>
            <a:br>
              <a:rPr lang="sr-Cyrl-RS" sz="2800" i="1" dirty="0">
                <a:latin typeface="Arial" panose="020B0604020202020204" pitchFamily="34" charset="0"/>
                <a:cs typeface="Arial" panose="020B0604020202020204" pitchFamily="34" charset="0"/>
              </a:rPr>
            </a:br>
            <a:r>
              <a:rPr lang="sr-Cyrl-RS" sz="2800" i="1" dirty="0">
                <a:latin typeface="Arial" panose="020B0604020202020204" pitchFamily="34" charset="0"/>
                <a:cs typeface="Arial" panose="020B0604020202020204" pitchFamily="34" charset="0"/>
              </a:rPr>
              <a:t>Праћење секуларних трендова и </a:t>
            </a:r>
            <a:r>
              <a:rPr lang="sr-Cyrl-RS" sz="2800" i="1" dirty="0" err="1">
                <a:latin typeface="Arial" panose="020B0604020202020204" pitchFamily="34" charset="0"/>
                <a:cs typeface="Arial" panose="020B0604020202020204" pitchFamily="34" charset="0"/>
              </a:rPr>
              <a:t>фармакоепидемиологији</a:t>
            </a:r>
            <a:r>
              <a:rPr lang="sr-Cyrl-RS" sz="2800" i="1" dirty="0">
                <a:latin typeface="Arial" panose="020B0604020202020204" pitchFamily="34" charset="0"/>
                <a:cs typeface="Arial" panose="020B0604020202020204" pitchFamily="34" charset="0"/>
              </a:rPr>
              <a:t> је од изузетног значаја и циљ је унапредити здравствени систем у погледу примене лекова</a:t>
            </a:r>
            <a:br>
              <a:rPr lang="sr-Cyrl-RS" sz="2800" i="1"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300" y="800100"/>
            <a:ext cx="9944100" cy="646331"/>
          </a:xfrm>
          <a:prstGeom prst="rect">
            <a:avLst/>
          </a:prstGeom>
          <a:noFill/>
        </p:spPr>
        <p:txBody>
          <a:bodyPr wrap="square" rtlCol="0">
            <a:spAutoFit/>
          </a:bodyPr>
          <a:lstStyle/>
          <a:p>
            <a:pPr algn="ctr"/>
            <a:r>
              <a:rPr lang="sr-Cyrl-RS" sz="3600" dirty="0"/>
              <a:t>УВОДНЕ НАПОМЕНЕ</a:t>
            </a:r>
            <a:endParaRPr lang="x-none" sz="3600" dirty="0"/>
          </a:p>
        </p:txBody>
      </p:sp>
    </p:spTree>
    <p:extLst>
      <p:ext uri="{BB962C8B-B14F-4D97-AF65-F5344CB8AC3E}">
        <p14:creationId xmlns:p14="http://schemas.microsoft.com/office/powerpoint/2010/main" xmlns="" val="676363623"/>
      </p:ext>
    </p:extLst>
  </p:cSld>
  <p:clrMapOvr>
    <a:masterClrMapping/>
  </p:clrMapOvr>
  <mc:AlternateContent xmlns:mc="http://schemas.openxmlformats.org/markup-compatibility/2006">
    <mc:Choice xmlns:p14="http://schemas.microsoft.com/office/powerpoint/2010/main" xmlns="" Requires="p14">
      <p:transition spd="slow" p14:dur="2000" advTm="207044"/>
    </mc:Choice>
    <mc:Fallback>
      <p:transition spd="slow" advTm="207044"/>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726407"/>
            <a:ext cx="10515600" cy="3429000"/>
          </a:xfrm>
        </p:spPr>
        <p:txBody>
          <a:bodyPr>
            <a:normAutofit/>
          </a:bodyPr>
          <a:lstStyle/>
          <a:p>
            <a:pPr algn="ctr"/>
            <a:r>
              <a:rPr lang="sr-Cyrl-RS" sz="2800" dirty="0">
                <a:latin typeface="Arial" panose="020B0604020202020204" pitchFamily="34" charset="0"/>
                <a:cs typeface="Arial" panose="020B0604020202020204" pitchFamily="34" charset="0"/>
              </a:rPr>
              <a:t>Трајни процес заснован на критеријумима, структуралан, организационо одобрен, формиран тако да унапреди одговарајућу, безбедну и ефикасну употребу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Преглед употребе лекова (</a:t>
            </a:r>
            <a:r>
              <a:rPr lang="en-US" sz="2800" b="1" i="1" dirty="0">
                <a:latin typeface="Arial" panose="020B0604020202020204" pitchFamily="34" charset="0"/>
                <a:cs typeface="Arial" panose="020B0604020202020204" pitchFamily="34" charset="0"/>
              </a:rPr>
              <a:t>D</a:t>
            </a:r>
            <a:r>
              <a:rPr lang="en-US" sz="2800" i="1" dirty="0">
                <a:latin typeface="Arial" panose="020B0604020202020204" pitchFamily="34" charset="0"/>
                <a:cs typeface="Arial" panose="020B0604020202020204" pitchFamily="34" charset="0"/>
              </a:rPr>
              <a:t>rug </a:t>
            </a:r>
            <a:r>
              <a:rPr lang="en-US" sz="2800" b="1" i="1" dirty="0">
                <a:latin typeface="Arial" panose="020B0604020202020204" pitchFamily="34" charset="0"/>
                <a:cs typeface="Arial" panose="020B0604020202020204" pitchFamily="34" charset="0"/>
              </a:rPr>
              <a:t>U</a:t>
            </a:r>
            <a:r>
              <a:rPr lang="en-US" sz="2800" i="1" dirty="0">
                <a:latin typeface="Arial" panose="020B0604020202020204" pitchFamily="34" charset="0"/>
                <a:cs typeface="Arial" panose="020B0604020202020204" pitchFamily="34" charset="0"/>
              </a:rPr>
              <a:t>se </a:t>
            </a:r>
            <a:r>
              <a:rPr lang="en-US" sz="2800" b="1" i="1" dirty="0">
                <a:latin typeface="Arial" panose="020B0604020202020204" pitchFamily="34" charset="0"/>
                <a:cs typeface="Arial" panose="020B0604020202020204" pitchFamily="34" charset="0"/>
              </a:rPr>
              <a:t>R</a:t>
            </a:r>
            <a:r>
              <a:rPr lang="en-US" sz="2800" i="1" dirty="0">
                <a:latin typeface="Arial" panose="020B0604020202020204" pitchFamily="34" charset="0"/>
                <a:cs typeface="Arial" panose="020B0604020202020204" pitchFamily="34" charset="0"/>
              </a:rPr>
              <a:t>eview-</a:t>
            </a:r>
            <a:r>
              <a:rPr lang="en-US" sz="2800" b="1" i="1" dirty="0">
                <a:latin typeface="Arial" panose="020B0604020202020204" pitchFamily="34" charset="0"/>
                <a:cs typeface="Arial" panose="020B0604020202020204" pitchFamily="34" charset="0"/>
              </a:rPr>
              <a:t>DUR</a:t>
            </a:r>
            <a:r>
              <a:rPr lang="en-US" sz="2800" i="1" dirty="0">
                <a:latin typeface="Arial" panose="020B0604020202020204" pitchFamily="34" charset="0"/>
                <a:cs typeface="Arial" panose="020B0604020202020204" pitchFamily="34" charset="0"/>
              </a:rPr>
              <a:t>)</a:t>
            </a:r>
            <a:r>
              <a:rPr lang="sr-Cyrl-RS" sz="2800" i="1" dirty="0">
                <a:latin typeface="Arial" panose="020B0604020202020204" pitchFamily="34" charset="0"/>
                <a:cs typeface="Arial" panose="020B0604020202020204" pitchFamily="34" charset="0"/>
              </a:rPr>
              <a:t/>
            </a:r>
            <a:br>
              <a:rPr lang="sr-Cyrl-RS" sz="2800" i="1"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Евалуација употребе лекова </a:t>
            </a:r>
            <a:r>
              <a:rPr lang="en-US" sz="2800" dirty="0">
                <a:latin typeface="Arial" panose="020B0604020202020204" pitchFamily="34" charset="0"/>
                <a:cs typeface="Arial" panose="020B0604020202020204" pitchFamily="34" charset="0"/>
              </a:rPr>
              <a:t>(</a:t>
            </a:r>
            <a:r>
              <a:rPr lang="en-US" sz="2800" b="1" i="1" dirty="0">
                <a:latin typeface="Arial" panose="020B0604020202020204" pitchFamily="34" charset="0"/>
                <a:cs typeface="Arial" panose="020B0604020202020204" pitchFamily="34" charset="0"/>
              </a:rPr>
              <a:t>M</a:t>
            </a:r>
            <a:r>
              <a:rPr lang="en-US" sz="2800" i="1" dirty="0">
                <a:latin typeface="Arial" panose="020B0604020202020204" pitchFamily="34" charset="0"/>
                <a:cs typeface="Arial" panose="020B0604020202020204" pitchFamily="34" charset="0"/>
              </a:rPr>
              <a:t>edication </a:t>
            </a:r>
            <a:r>
              <a:rPr lang="en-US" sz="2800" b="1" i="1" dirty="0">
                <a:latin typeface="Arial" panose="020B0604020202020204" pitchFamily="34" charset="0"/>
                <a:cs typeface="Arial" panose="020B0604020202020204" pitchFamily="34" charset="0"/>
              </a:rPr>
              <a:t>U</a:t>
            </a:r>
            <a:r>
              <a:rPr lang="en-US" sz="2800" i="1" dirty="0">
                <a:latin typeface="Arial" panose="020B0604020202020204" pitchFamily="34" charset="0"/>
                <a:cs typeface="Arial" panose="020B0604020202020204" pitchFamily="34" charset="0"/>
              </a:rPr>
              <a:t>se </a:t>
            </a:r>
            <a:r>
              <a:rPr lang="en-US" sz="2800" b="1" i="1" dirty="0">
                <a:latin typeface="Arial" panose="020B0604020202020204" pitchFamily="34" charset="0"/>
                <a:cs typeface="Arial" panose="020B0604020202020204" pitchFamily="34" charset="0"/>
              </a:rPr>
              <a:t>E</a:t>
            </a:r>
            <a:r>
              <a:rPr lang="en-US" sz="2800" i="1" dirty="0">
                <a:latin typeface="Arial" panose="020B0604020202020204" pitchFamily="34" charset="0"/>
                <a:cs typeface="Arial" panose="020B0604020202020204" pitchFamily="34" charset="0"/>
              </a:rPr>
              <a:t>valuation-</a:t>
            </a:r>
            <a:r>
              <a:rPr lang="en-US" sz="2800" b="1" i="1" dirty="0">
                <a:latin typeface="Arial" panose="020B0604020202020204" pitchFamily="34" charset="0"/>
                <a:cs typeface="Arial" panose="020B0604020202020204" pitchFamily="34" charset="0"/>
              </a:rPr>
              <a:t>MUE</a:t>
            </a:r>
            <a:r>
              <a:rPr lang="en-US" sz="2800" dirty="0">
                <a:latin typeface="Arial" panose="020B0604020202020204" pitchFamily="34" charset="0"/>
                <a:cs typeface="Arial" panose="020B0604020202020204" pitchFamily="34" charset="0"/>
              </a:rPr>
              <a:t>)</a:t>
            </a: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1200329"/>
          </a:xfrm>
          <a:prstGeom prst="rect">
            <a:avLst/>
          </a:prstGeom>
          <a:noFill/>
        </p:spPr>
        <p:txBody>
          <a:bodyPr wrap="square" rtlCol="0">
            <a:spAutoFit/>
          </a:bodyPr>
          <a:lstStyle/>
          <a:p>
            <a:pPr algn="ctr"/>
            <a:r>
              <a:rPr lang="sr-Cyrl-RS" sz="3600" dirty="0"/>
              <a:t>Процена употребе лекова (</a:t>
            </a:r>
            <a:r>
              <a:rPr lang="en-US" sz="3600" b="1" i="1" dirty="0"/>
              <a:t>D</a:t>
            </a:r>
            <a:r>
              <a:rPr lang="en-US" sz="3600" i="1" dirty="0"/>
              <a:t>rug </a:t>
            </a:r>
            <a:r>
              <a:rPr lang="en-US" sz="3600" b="1" i="1" dirty="0"/>
              <a:t>U</a:t>
            </a:r>
            <a:r>
              <a:rPr lang="en-US" sz="3600" i="1" dirty="0"/>
              <a:t>se </a:t>
            </a:r>
            <a:r>
              <a:rPr lang="en-US" sz="3600" b="1" i="1" dirty="0"/>
              <a:t>E</a:t>
            </a:r>
            <a:r>
              <a:rPr lang="en-US" sz="3600" i="1" dirty="0"/>
              <a:t>valuation-</a:t>
            </a:r>
            <a:r>
              <a:rPr lang="en-US" sz="3600" b="1" i="1" dirty="0"/>
              <a:t>DUE</a:t>
            </a:r>
            <a:r>
              <a:rPr lang="en-US" sz="3600" dirty="0"/>
              <a:t>)</a:t>
            </a:r>
            <a:endParaRPr lang="x-none" sz="3600" dirty="0"/>
          </a:p>
        </p:txBody>
      </p:sp>
    </p:spTree>
    <p:extLst>
      <p:ext uri="{BB962C8B-B14F-4D97-AF65-F5344CB8AC3E}">
        <p14:creationId xmlns:p14="http://schemas.microsoft.com/office/powerpoint/2010/main" xmlns="" val="3733990595"/>
      </p:ext>
    </p:extLst>
  </p:cSld>
  <p:clrMapOvr>
    <a:masterClrMapping/>
  </p:clrMapOvr>
  <mc:AlternateContent xmlns:mc="http://schemas.openxmlformats.org/markup-compatibility/2006">
    <mc:Choice xmlns:p14="http://schemas.microsoft.com/office/powerpoint/2010/main" xmlns="" Requires="p14">
      <p:transition spd="slow" p14:dur="2000" advTm="144987"/>
    </mc:Choice>
    <mc:Fallback>
      <p:transition spd="slow" advTm="144987"/>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726407"/>
            <a:ext cx="10515600" cy="4072814"/>
          </a:xfrm>
        </p:spPr>
        <p:txBody>
          <a:bodyPr>
            <a:normAutofit/>
          </a:bodyPr>
          <a:lstStyle/>
          <a:p>
            <a:pPr algn="ctr"/>
            <a:r>
              <a:rPr lang="sr-Cyrl-RS" sz="2800" dirty="0">
                <a:latin typeface="Arial" panose="020B0604020202020204" pitchFamily="34" charset="0"/>
                <a:cs typeface="Arial" panose="020B0604020202020204" pitchFamily="34" charset="0"/>
              </a:rPr>
              <a:t>Дескриптивне и аналитичке епидемиолошке студије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Анализа садашњег стања и развојних трендова (позитивних или негативних)</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Процена употребе лекова у односу на неку категорију-стање (пол, старост, социјални ниво, морбидитет)</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Индиректно и за грубу процену дистрибуције болести</a:t>
            </a: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646331"/>
          </a:xfrm>
          <a:prstGeom prst="rect">
            <a:avLst/>
          </a:prstGeom>
          <a:noFill/>
        </p:spPr>
        <p:txBody>
          <a:bodyPr wrap="square" rtlCol="0">
            <a:spAutoFit/>
          </a:bodyPr>
          <a:lstStyle/>
          <a:p>
            <a:pPr algn="ctr"/>
            <a:r>
              <a:rPr lang="sr-Cyrl-RS" sz="3600" dirty="0"/>
              <a:t>Истраживања о употреби лекова</a:t>
            </a:r>
            <a:endParaRPr lang="en-US" sz="3600" dirty="0"/>
          </a:p>
        </p:txBody>
      </p:sp>
    </p:spTree>
    <p:extLst>
      <p:ext uri="{BB962C8B-B14F-4D97-AF65-F5344CB8AC3E}">
        <p14:creationId xmlns:p14="http://schemas.microsoft.com/office/powerpoint/2010/main" xmlns="" val="1593317690"/>
      </p:ext>
    </p:extLst>
  </p:cSld>
  <p:clrMapOvr>
    <a:masterClrMapping/>
  </p:clrMapOvr>
  <mc:AlternateContent xmlns:mc="http://schemas.openxmlformats.org/markup-compatibility/2006">
    <mc:Choice xmlns:p14="http://schemas.microsoft.com/office/powerpoint/2010/main" xmlns="" Requires="p14">
      <p:transition spd="slow" p14:dur="2000" advTm="141078"/>
    </mc:Choice>
    <mc:Fallback>
      <p:transition spd="slow" advTm="141078"/>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726407"/>
            <a:ext cx="10515600" cy="4072814"/>
          </a:xfrm>
        </p:spPr>
        <p:txBody>
          <a:bodyPr>
            <a:normAutofit/>
          </a:bodyPr>
          <a:lstStyle/>
          <a:p>
            <a:pPr algn="ctr"/>
            <a:r>
              <a:rPr lang="sr-Cyrl-RS" sz="2800" dirty="0">
                <a:latin typeface="Arial" panose="020B0604020202020204" pitchFamily="34" charset="0"/>
                <a:cs typeface="Arial" panose="020B0604020202020204" pitchFamily="34" charset="0"/>
              </a:rPr>
              <a:t>Студије о употреби/прописивању лекова не морају обавезно да пруже одговоре али доприносе рационалној употреби лекова на три начина: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1. Опис образаца употребе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2. Рани показатељи нерационалне употребе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3. Интервенције за побољшање употребе лекова-ревизија</a:t>
            </a: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646331"/>
          </a:xfrm>
          <a:prstGeom prst="rect">
            <a:avLst/>
          </a:prstGeom>
          <a:noFill/>
        </p:spPr>
        <p:txBody>
          <a:bodyPr wrap="square" rtlCol="0">
            <a:spAutoFit/>
          </a:bodyPr>
          <a:lstStyle/>
          <a:p>
            <a:pPr algn="ctr"/>
            <a:r>
              <a:rPr lang="sr-Cyrl-RS" sz="3600" dirty="0"/>
              <a:t>Истраживања о употреби лекова</a:t>
            </a:r>
            <a:endParaRPr lang="en-US" sz="3600" dirty="0"/>
          </a:p>
        </p:txBody>
      </p:sp>
    </p:spTree>
    <p:extLst>
      <p:ext uri="{BB962C8B-B14F-4D97-AF65-F5344CB8AC3E}">
        <p14:creationId xmlns:p14="http://schemas.microsoft.com/office/powerpoint/2010/main" xmlns="" val="3912782188"/>
      </p:ext>
    </p:extLst>
  </p:cSld>
  <p:clrMapOvr>
    <a:masterClrMapping/>
  </p:clrMapOvr>
  <mc:AlternateContent xmlns:mc="http://schemas.openxmlformats.org/markup-compatibility/2006">
    <mc:Choice xmlns:p14="http://schemas.microsoft.com/office/powerpoint/2010/main" xmlns="" Requires="p14">
      <p:transition spd="slow" p14:dur="2000" advTm="132268"/>
    </mc:Choice>
    <mc:Fallback>
      <p:transition spd="slow" advTm="132268"/>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726407"/>
            <a:ext cx="10515600" cy="4874418"/>
          </a:xfrm>
        </p:spPr>
        <p:txBody>
          <a:bodyPr>
            <a:normAutofit fontScale="90000"/>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1. Опис образаца употребе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Израда процене броја испитаника који су изложени лековима у одређеном временском периоду</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Опис обима употребе лекова у одређеном тренутку/одређеној области (земља, регион итд.)</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Упоређивање профила употребе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Пружање повратних информација лекарима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Примена индикатора квалитета у обрасцима употребе лекова итд.</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646331"/>
          </a:xfrm>
          <a:prstGeom prst="rect">
            <a:avLst/>
          </a:prstGeom>
          <a:noFill/>
        </p:spPr>
        <p:txBody>
          <a:bodyPr wrap="square" rtlCol="0">
            <a:spAutoFit/>
          </a:bodyPr>
          <a:lstStyle/>
          <a:p>
            <a:pPr algn="ctr"/>
            <a:r>
              <a:rPr lang="sr-Cyrl-RS" sz="3600" dirty="0"/>
              <a:t>Истраживања о употреби лекова</a:t>
            </a:r>
            <a:endParaRPr lang="en-US" sz="3600" dirty="0"/>
          </a:p>
        </p:txBody>
      </p:sp>
    </p:spTree>
    <p:extLst>
      <p:ext uri="{BB962C8B-B14F-4D97-AF65-F5344CB8AC3E}">
        <p14:creationId xmlns:p14="http://schemas.microsoft.com/office/powerpoint/2010/main" xmlns="" val="3861322660"/>
      </p:ext>
    </p:extLst>
  </p:cSld>
  <p:clrMapOvr>
    <a:masterClrMapping/>
  </p:clrMapOvr>
  <mc:AlternateContent xmlns:mc="http://schemas.openxmlformats.org/markup-compatibility/2006">
    <mc:Choice xmlns:p14="http://schemas.microsoft.com/office/powerpoint/2010/main" xmlns="" Requires="p14">
      <p:transition spd="slow" p14:dur="2000" advTm="120048"/>
    </mc:Choice>
    <mc:Fallback>
      <p:transition spd="slow" advTm="120048"/>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726407"/>
            <a:ext cx="10515600" cy="4874418"/>
          </a:xfrm>
        </p:spPr>
        <p:txBody>
          <a:bodyPr>
            <a:normAutofit/>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2. Рани показатељи нерационалне употребе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Поређење образаца и трошкова употребе лекова у различитим регионима/временским периодима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Поређење уочених образаца употребе лекова са актуелним терапијским препорукама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646331"/>
          </a:xfrm>
          <a:prstGeom prst="rect">
            <a:avLst/>
          </a:prstGeom>
          <a:noFill/>
        </p:spPr>
        <p:txBody>
          <a:bodyPr wrap="square" rtlCol="0">
            <a:spAutoFit/>
          </a:bodyPr>
          <a:lstStyle/>
          <a:p>
            <a:pPr algn="ctr"/>
            <a:r>
              <a:rPr lang="sr-Cyrl-RS" sz="3600" dirty="0"/>
              <a:t>Истраживања о употреби лекова</a:t>
            </a:r>
            <a:endParaRPr lang="en-US" sz="3600" dirty="0"/>
          </a:p>
        </p:txBody>
      </p:sp>
    </p:spTree>
    <p:extLst>
      <p:ext uri="{BB962C8B-B14F-4D97-AF65-F5344CB8AC3E}">
        <p14:creationId xmlns:p14="http://schemas.microsoft.com/office/powerpoint/2010/main" xmlns="" val="2524306878"/>
      </p:ext>
    </p:extLst>
  </p:cSld>
  <p:clrMapOvr>
    <a:masterClrMapping/>
  </p:clrMapOvr>
  <mc:AlternateContent xmlns:mc="http://schemas.openxmlformats.org/markup-compatibility/2006">
    <mc:Choice xmlns:p14="http://schemas.microsoft.com/office/powerpoint/2010/main" xmlns="" Requires="p14">
      <p:transition spd="slow" p14:dur="2000" advTm="50551"/>
    </mc:Choice>
    <mc:Fallback>
      <p:transition spd="slow" advTm="50551"/>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EE0B0935-E9C7-C44B-B381-F094107AA947}"/>
              </a:ext>
            </a:extLst>
          </p:cNvPr>
          <p:cNvPicPr>
            <a:picLocks noGrp="1" noChangeAspect="1"/>
          </p:cNvPicPr>
          <p:nvPr>
            <p:ph idx="1"/>
          </p:nvPr>
        </p:nvPicPr>
        <p:blipFill>
          <a:blip r:embed="rId2">
            <a:alphaModFix amt="5000"/>
          </a:blip>
          <a:stretch>
            <a:fillRect/>
          </a:stretch>
        </p:blipFill>
        <p:spPr>
          <a:xfrm>
            <a:off x="1843088" y="257175"/>
            <a:ext cx="8672512" cy="6472238"/>
          </a:xfrm>
        </p:spPr>
      </p:pic>
      <p:sp>
        <p:nvSpPr>
          <p:cNvPr id="2" name="Title 1">
            <a:extLst>
              <a:ext uri="{FF2B5EF4-FFF2-40B4-BE49-F238E27FC236}">
                <a16:creationId xmlns:a16="http://schemas.microsoft.com/office/drawing/2014/main" xmlns="" id="{787258BC-E26C-424F-BAF2-7394DFD11796}"/>
              </a:ext>
            </a:extLst>
          </p:cNvPr>
          <p:cNvSpPr>
            <a:spLocks noGrp="1"/>
          </p:cNvSpPr>
          <p:nvPr>
            <p:ph type="title"/>
          </p:nvPr>
        </p:nvSpPr>
        <p:spPr>
          <a:xfrm>
            <a:off x="838200" y="1726407"/>
            <a:ext cx="10515600" cy="4874418"/>
          </a:xfrm>
        </p:spPr>
        <p:txBody>
          <a:bodyPr>
            <a:normAutofit/>
          </a:bodyPr>
          <a:lstStyle/>
          <a:p>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3. Интервенције за побољшање употребе лекова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Праћење утицаја регулаторних промена и промена у систему здравственог осигурања</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Процена у којој мери промотивне активности фармацеутске индустрије и образовне активности друштва имају утицаја на обрасце употребе</a:t>
            </a:r>
            <a:br>
              <a:rPr lang="sr-Cyrl-RS" sz="2800" dirty="0">
                <a:latin typeface="Arial" panose="020B0604020202020204" pitchFamily="34" charset="0"/>
                <a:cs typeface="Arial" panose="020B0604020202020204" pitchFamily="34" charset="0"/>
              </a:rPr>
            </a:br>
            <a:r>
              <a:rPr lang="sr-Cyrl-RS" sz="2800" dirty="0">
                <a:latin typeface="Arial" panose="020B0604020202020204" pitchFamily="34" charset="0"/>
                <a:cs typeface="Arial" panose="020B0604020202020204" pitchFamily="34" charset="0"/>
              </a:rPr>
              <a:t/>
            </a:r>
            <a:br>
              <a:rPr lang="sr-Cyrl-RS" sz="2800" dirty="0">
                <a:latin typeface="Arial" panose="020B0604020202020204" pitchFamily="34" charset="0"/>
                <a:cs typeface="Arial" panose="020B0604020202020204" pitchFamily="34" charset="0"/>
              </a:rPr>
            </a:br>
            <a:endParaRPr lang="x-none" sz="2800" dirty="0">
              <a:latin typeface="Arial" panose="020B0604020202020204" pitchFamily="34" charset="0"/>
              <a:cs typeface="Arial" panose="020B0604020202020204" pitchFamily="34" charset="0"/>
            </a:endParaRPr>
          </a:p>
        </p:txBody>
      </p:sp>
      <p:sp>
        <p:nvSpPr>
          <p:cNvPr id="4" name="AutoShape 2" descr="Medicinski fakultet Kragujevac">
            <a:extLst>
              <a:ext uri="{FF2B5EF4-FFF2-40B4-BE49-F238E27FC236}">
                <a16:creationId xmlns:a16="http://schemas.microsoft.com/office/drawing/2014/main" xmlns="" id="{B5C01367-5A07-4643-A03F-523CAD442A90}"/>
              </a:ext>
            </a:extLst>
          </p:cNvPr>
          <p:cNvSpPr>
            <a:spLocks noChangeAspect="1" noChangeArrowheads="1"/>
          </p:cNvSpPr>
          <p:nvPr/>
        </p:nvSpPr>
        <p:spPr bwMode="auto">
          <a:xfrm>
            <a:off x="4011561" y="1344561"/>
            <a:ext cx="2236839" cy="223683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8" name="TextBox 7">
            <a:extLst>
              <a:ext uri="{FF2B5EF4-FFF2-40B4-BE49-F238E27FC236}">
                <a16:creationId xmlns:a16="http://schemas.microsoft.com/office/drawing/2014/main" xmlns="" id="{3056DB59-109F-594E-9418-F5E9B872F147}"/>
              </a:ext>
            </a:extLst>
          </p:cNvPr>
          <p:cNvSpPr txBox="1"/>
          <p:nvPr/>
        </p:nvSpPr>
        <p:spPr>
          <a:xfrm>
            <a:off x="1257299" y="800100"/>
            <a:ext cx="10268953" cy="646331"/>
          </a:xfrm>
          <a:prstGeom prst="rect">
            <a:avLst/>
          </a:prstGeom>
          <a:noFill/>
        </p:spPr>
        <p:txBody>
          <a:bodyPr wrap="square" rtlCol="0">
            <a:spAutoFit/>
          </a:bodyPr>
          <a:lstStyle/>
          <a:p>
            <a:pPr algn="ctr"/>
            <a:r>
              <a:rPr lang="sr-Cyrl-RS" sz="3600" dirty="0"/>
              <a:t>Истраживања о употреби лекова</a:t>
            </a:r>
            <a:endParaRPr lang="en-US" sz="3600" dirty="0"/>
          </a:p>
        </p:txBody>
      </p:sp>
    </p:spTree>
    <p:extLst>
      <p:ext uri="{BB962C8B-B14F-4D97-AF65-F5344CB8AC3E}">
        <p14:creationId xmlns:p14="http://schemas.microsoft.com/office/powerpoint/2010/main" xmlns="" val="2290304408"/>
      </p:ext>
    </p:extLst>
  </p:cSld>
  <p:clrMapOvr>
    <a:masterClrMapping/>
  </p:clrMapOvr>
  <mc:AlternateContent xmlns:mc="http://schemas.openxmlformats.org/markup-compatibility/2006">
    <mc:Choice xmlns:p14="http://schemas.microsoft.com/office/powerpoint/2010/main" xmlns="" Requires="p14">
      <p:transition spd="slow" p14:dur="2000" advTm="93245"/>
    </mc:Choice>
    <mc:Fallback>
      <p:transition spd="slow" advTm="93245"/>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11701</TotalTime>
  <Words>245</Words>
  <Application>Microsoft Office PowerPoint</Application>
  <PresentationFormat>Custom</PresentationFormat>
  <Paragraphs>52</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      ИНТЕГРИСАНЕ АКАДЕМСКЕ СТУДИЈЕ ФАРМАЦИЈЕ ФАРМАКОЕПИДЕМИОЛОГИЈА  Анализа секуларних трендова.  Индикатори употребе лекова Светске Здравствене Организације: основни и додатни. Евалуација и унапређење рада лекара у области прописивања лекова Анализа примера студије квалитета прописивања лекова која је користила индикаторе СЗО.  5.наставна недеља</vt:lpstr>
      <vt:lpstr>Секуларизам- појам који се односи на одвијање постепене друштвене промене и обухвата низ догађаја, корака који се предузимају како би се остварио тачан циљ (промена)  Секуларизација- појам који се односи на промену у некој области и углавном има шире размере (социолошки ентитет, нови поредак, промена система у медицини, индустрији итд.)</vt:lpstr>
      <vt:lpstr>Фармакоепидемиологија - грана медицине која комбинује знање из фармакологије и терапије са методама и расуђивањем из епидемиологије   Фокус је на популационим групама или популацији у целини  Праћење секуларних трендова и фармакоепидемиологији је од изузетног значаја и циљ је унапредити здравствени систем у погледу примене лекова </vt:lpstr>
      <vt:lpstr>Трајни процес заснован на критеријумима, структуралан, организационо одобрен, формиран тако да унапреди одговарајућу, безбедну и ефикасну употребу лекова  Преглед употребе лекова (Drug Use Review-DUR) Евалуација употребе лекова (Medication Use Evaluation-MUE)</vt:lpstr>
      <vt:lpstr>Дескриптивне и аналитичке епидемиолошке студије   Анализа садашњег стања и развојних трендова (позитивних или негативних)  Процена употребе лекова у односу на неку категорију-стање (пол, старост, социјални ниво, морбидитет)  Индиректно и за грубу процену дистрибуције болести</vt:lpstr>
      <vt:lpstr>Студије о употреби/прописивању лекова не морају обавезно да пруже одговоре али доприносе рационалној употреби лекова на три начина:  1. Опис образаца употребе лекова  2. Рани показатељи нерационалне употребе лекова  3. Интервенције за побољшање употребе лекова-ревизија</vt:lpstr>
      <vt:lpstr>  1. Опис образаца употребе лекова  Израда процене броја испитаника који су изложени лековима у одређеном временском периоду Опис обима употребе лекова у одређеном тренутку/одређеној области (земља, регион итд.) Упоређивање профила употребе лекова Пружање повратних информација лекарима Примена индикатора квалитета у обрасцима употребе лекова итд.  </vt:lpstr>
      <vt:lpstr>  2. Рани показатељи нерационалне употребе лекова  Поређење образаца и трошкова употребе лекова у различитим регионима/временским периодима  Поређење уочених образаца употребе лекова са актуелним терапијским препорукама  </vt:lpstr>
      <vt:lpstr>  3. Интервенције за побољшање употребе лекова  Праћење утицаја регулаторних промена и промена у систему здравственог осигурања  Процена у којој мери промотивне активности фармацеутске индустрије и образовне активности друштва имају утицаја на обрасце употребе  </vt:lpstr>
      <vt:lpstr> Студије пресека  Лонгитудинална истраживања  Континуирана лонгитудинална истраживања   </vt:lpstr>
      <vt:lpstr> Ланац употребе лекова укључује и процесе набавке лекова, складиштење,  дистрибуцију, прописивање, усклађености са пацијентом и преглед исхода третмана.    Подаци се прикупљају на националном, регионалном и локалном нивоу и могу бити изведени из квантитативних или квалитативних истраживања.   Базе података за студије о употреби лекова   </vt:lpstr>
      <vt:lpstr> Подаци о прописивању лекова и издавању су корисни за одређивање неких индикатора квалитета употребе лекова препоручених од стране СЗО:  просечан број лекова по рецепту,  проценат прописаних лекова по генеричком имену или по трговачком/заштићеном имену,  проценат прописаних антибиотика,  проценат прописаних ињекција,  проценат прописаних лекова са есенцијалне листе лекова,  просечну цену лека по рецепту   </vt:lpstr>
      <vt:lpstr> Прве студије о употреби/прописивању лекова објављене 1967. године  Установљен међународно прихваћен систем класификација за употребу лекова и организација (DURG-Drug Utilization Research Group)  Модификацијом од стране европске агенције настала Анатомско- терапијско-хемијска (АТЦ) класификација.   У сврху мерења употребе лекова развијен систем Дефинисане Дневне Дозе (ДДД)      </vt:lpstr>
      <vt:lpstr> Године 1996.-е, СЗО уводи АТЦ/ДДД систем као међународни стандард за студије коришћења лекова   Дефинисане активности у погледу фармакоепидемиологије  Циљ&gt;хармонизација два класификациона система       </vt:lpstr>
      <vt:lpstr> СЗО је објавила Приручник за правилно прописивање и употребу лекова:  https://apps.who.int/iris/bitstream/handle/10665/59001/WHO_DAP_94.11.pdf;jsessionid=0BADF393476EFA8282BBE5B1A0249241?sequence=1      </vt:lpstr>
      <vt:lpstr> Односи се на примену низа поступака са циљем рационализације: 1. поставка и идентификација проблема 2. дефинисати циљеве лечења 3. изабрати специфичан терапијски план 4. бити сигуран да је одабран ефикасан и безбедан терапијски протокол 5. почетак третмана 6. пружање упутстава и информација пацијенту 7. праћење ефеката терапије 8. прекид терапије     </vt:lpstr>
      <vt:lpstr>      </vt:lpstr>
      <vt:lpstr> Затим, односи се на примену тзв. P-drug (Personal Drug) односно индивидуалне терапије за сваког пацијента   1. Постављање дијагнозе 2. Идентификовати проблем који треба третирати/лечити 3. Направити списак делотворних лекова (групе лекова) 4. Изабрати делотворну групу лекова 5. Изабрати P-drug    </vt:lpstr>
      <vt:lpstr>Први критеријум у одабиру адекватног лека мора бити ефикасност.   Други критеријуми су безбедност, практичност и цена.     </vt:lpstr>
      <vt:lpstr>  </vt:lpstr>
      <vt:lpstr>  </vt:lpstr>
      <vt:lpstr> На крају, примена тзв. P-treatment (Personal Treatment) односно индивидуалнoг плана лечења за сваког пацијента   1. За све поремећаје није неопходна примена лека! (савет, примена суплемената некада може веома ефикасна) 2. припремити списак терапијских алтернатива 3. избор P-drug мора бити бољи/ефикаснији од алтернативних третмана 4. дужину третмана, максималну и минималну дозу, формулацију лека, дозирање и временски распоред узимања лека 5. примена у односу на присутне коморбидитете, алергије код пацијента итд.   </vt:lpstr>
      <vt:lpstr>Slide 23</vt:lpstr>
      <vt:lpstr>Slide 24</vt:lpstr>
      <vt:lpstr>Методологија:  ИНДИКАТОРИ ПРОПИСИВАЊА  Процена вредности индикатора употребе лекова и то праћењем: 1. просечног броја лекова према посети у процентима 2. процента лекова прописаних под генеричким називом 3. процента пацијената којима су прописани антибиотици 4. процента пацијената којима су прописане инјекције 5. процента лекова прописаних са листе есенцијалних лекова</vt:lpstr>
      <vt:lpstr>Резултати:  1. Просечан број лекова прописаних по пацијенту, био је најнижи у дечијој амбуланти 1.7, а у осталим амбулантама се кретао између 2.4-2.5  2. Утврђена је статистички значајна разлика између посматраних седам амбуланти 3. Анализом резултата за испитиване амбуланте показано је да се проценат пацијената којима лекови нису прописани кретао од 0 % до 3 %.  4. Збирном анализом дијагноза у свих седам амбуланти, код 700 пацијената дијагностиковано је 935 обољења, у просеку 1.34 дијагнозе по пацијенту.</vt:lpstr>
      <vt:lpstr>Хвала на пажњи!</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ИНТЕГРИСАНЕ АКАДЕМСКЕ СТУДИЈЕ ФАРМАЦИЈЕ ФАРМАКОЕПИДЕМИОЛОГИЈА  Анализа секуларних трендова.  Индикатори употребе лекова Светске Здравствене Организације: основни и додатни. Евалуација и унапређење рада лекара у области прописивања лекова Анализа примера студије квалитета прописивања лекова која је користила индикаторе СЗО.  5.наставна недеља</dc:title>
  <dc:creator>Microsoft Office User</dc:creator>
  <cp:lastModifiedBy>Windows User</cp:lastModifiedBy>
  <cp:revision>22</cp:revision>
  <dcterms:created xsi:type="dcterms:W3CDTF">2020-08-20T11:06:47Z</dcterms:created>
  <dcterms:modified xsi:type="dcterms:W3CDTF">2020-09-27T16:16:07Z</dcterms:modified>
</cp:coreProperties>
</file>